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8">
  <p:sldMasterIdLst>
    <p:sldMasterId id="2147483658" r:id="rId1"/>
  </p:sldMasterIdLst>
  <p:notesMasterIdLst>
    <p:notesMasterId r:id="rId98"/>
  </p:notesMasterIdLst>
  <p:handoutMasterIdLst>
    <p:handoutMasterId r:id="rId99"/>
  </p:handoutMasterIdLst>
  <p:sldIdLst>
    <p:sldId id="1167" r:id="rId2"/>
    <p:sldId id="1168" r:id="rId3"/>
    <p:sldId id="905" r:id="rId4"/>
    <p:sldId id="906" r:id="rId5"/>
    <p:sldId id="907" r:id="rId6"/>
    <p:sldId id="908" r:id="rId7"/>
    <p:sldId id="909" r:id="rId8"/>
    <p:sldId id="910" r:id="rId9"/>
    <p:sldId id="911" r:id="rId10"/>
    <p:sldId id="912" r:id="rId11"/>
    <p:sldId id="1170" r:id="rId12"/>
    <p:sldId id="1171" r:id="rId13"/>
    <p:sldId id="1172" r:id="rId14"/>
    <p:sldId id="1175" r:id="rId15"/>
    <p:sldId id="1176" r:id="rId16"/>
    <p:sldId id="1183" r:id="rId17"/>
    <p:sldId id="1184" r:id="rId18"/>
    <p:sldId id="1185" r:id="rId19"/>
    <p:sldId id="1186" r:id="rId20"/>
    <p:sldId id="1187" r:id="rId21"/>
    <p:sldId id="1188" r:id="rId22"/>
    <p:sldId id="1189" r:id="rId23"/>
    <p:sldId id="1190" r:id="rId24"/>
    <p:sldId id="1191" r:id="rId25"/>
    <p:sldId id="1192" r:id="rId26"/>
    <p:sldId id="1173" r:id="rId27"/>
    <p:sldId id="1178" r:id="rId28"/>
    <p:sldId id="1182" r:id="rId29"/>
    <p:sldId id="920" r:id="rId30"/>
    <p:sldId id="1152" r:id="rId31"/>
    <p:sldId id="1153" r:id="rId32"/>
    <p:sldId id="1154" r:id="rId33"/>
    <p:sldId id="1155" r:id="rId34"/>
    <p:sldId id="980" r:id="rId35"/>
    <p:sldId id="1069" r:id="rId36"/>
    <p:sldId id="1043" r:id="rId37"/>
    <p:sldId id="1156" r:id="rId38"/>
    <p:sldId id="1142" r:id="rId39"/>
    <p:sldId id="1000" r:id="rId40"/>
    <p:sldId id="1116" r:id="rId41"/>
    <p:sldId id="1143" r:id="rId42"/>
    <p:sldId id="1002" r:id="rId43"/>
    <p:sldId id="1072" r:id="rId44"/>
    <p:sldId id="1144" r:id="rId45"/>
    <p:sldId id="1117" r:id="rId46"/>
    <p:sldId id="1073" r:id="rId47"/>
    <p:sldId id="1146" r:id="rId48"/>
    <p:sldId id="1074" r:id="rId49"/>
    <p:sldId id="1075" r:id="rId50"/>
    <p:sldId id="1157" r:id="rId51"/>
    <p:sldId id="1081" r:id="rId52"/>
    <p:sldId id="1118" r:id="rId53"/>
    <p:sldId id="1077" r:id="rId54"/>
    <p:sldId id="1158" r:id="rId55"/>
    <p:sldId id="1078" r:id="rId56"/>
    <p:sldId id="984" r:id="rId57"/>
    <p:sldId id="1083" r:id="rId58"/>
    <p:sldId id="1084" r:id="rId59"/>
    <p:sldId id="1085" r:id="rId60"/>
    <p:sldId id="1009" r:id="rId61"/>
    <p:sldId id="1093" r:id="rId62"/>
    <p:sldId id="1090" r:id="rId63"/>
    <p:sldId id="1004" r:id="rId64"/>
    <p:sldId id="1159" r:id="rId65"/>
    <p:sldId id="1101" r:id="rId66"/>
    <p:sldId id="922" r:id="rId67"/>
    <p:sldId id="1102" r:id="rId68"/>
    <p:sldId id="1011" r:id="rId69"/>
    <p:sldId id="1111" r:id="rId70"/>
    <p:sldId id="1058" r:id="rId71"/>
    <p:sldId id="1124" r:id="rId72"/>
    <p:sldId id="1125" r:id="rId73"/>
    <p:sldId id="1114" r:id="rId74"/>
    <p:sldId id="1088" r:id="rId75"/>
    <p:sldId id="1092" r:id="rId76"/>
    <p:sldId id="1121" r:id="rId77"/>
    <p:sldId id="1161" r:id="rId78"/>
    <p:sldId id="1148" r:id="rId79"/>
    <p:sldId id="1162" r:id="rId80"/>
    <p:sldId id="1160" r:id="rId81"/>
    <p:sldId id="1126" r:id="rId82"/>
    <p:sldId id="1163" r:id="rId83"/>
    <p:sldId id="1130" r:id="rId84"/>
    <p:sldId id="1135" r:id="rId85"/>
    <p:sldId id="1131" r:id="rId86"/>
    <p:sldId id="1138" r:id="rId87"/>
    <p:sldId id="1136" r:id="rId88"/>
    <p:sldId id="1134" r:id="rId89"/>
    <p:sldId id="1133" r:id="rId90"/>
    <p:sldId id="1139" r:id="rId91"/>
    <p:sldId id="1141" r:id="rId92"/>
    <p:sldId id="1164" r:id="rId93"/>
    <p:sldId id="1132" r:id="rId94"/>
    <p:sldId id="1165" r:id="rId95"/>
    <p:sldId id="1166" r:id="rId96"/>
    <p:sldId id="1169" r:id="rId97"/>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FEB"/>
    <a:srgbClr val="F7F1E7"/>
    <a:srgbClr val="F2CDCA"/>
    <a:srgbClr val="FFEFFA"/>
    <a:srgbClr val="D1EEFF"/>
    <a:srgbClr val="F4F4C8"/>
    <a:srgbClr val="CCCC00"/>
    <a:srgbClr val="DEFFFF"/>
    <a:srgbClr val="FCF0E0"/>
    <a:srgbClr val="E8D4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3826" autoAdjust="0"/>
  </p:normalViewPr>
  <p:slideViewPr>
    <p:cSldViewPr>
      <p:cViewPr varScale="1">
        <p:scale>
          <a:sx n="68" d="100"/>
          <a:sy n="68" d="100"/>
        </p:scale>
        <p:origin x="570" y="72"/>
      </p:cViewPr>
      <p:guideLst>
        <p:guide orient="horz" pos="2160"/>
        <p:guide pos="2880"/>
      </p:guideLst>
    </p:cSldViewPr>
  </p:slideViewPr>
  <p:outlineViewPr>
    <p:cViewPr>
      <p:scale>
        <a:sx n="33" d="100"/>
        <a:sy n="33" d="100"/>
      </p:scale>
      <p:origin x="0" y="4734"/>
    </p:cViewPr>
  </p:outlineViewPr>
  <p:notesTextViewPr>
    <p:cViewPr>
      <p:scale>
        <a:sx n="100" d="100"/>
        <a:sy n="100" d="100"/>
      </p:scale>
      <p:origin x="0" y="0"/>
    </p:cViewPr>
  </p:notesTextViewPr>
  <p:sorterViewPr>
    <p:cViewPr>
      <p:scale>
        <a:sx n="66" d="100"/>
        <a:sy n="66" d="100"/>
      </p:scale>
      <p:origin x="0" y="3558"/>
    </p:cViewPr>
  </p:sorterViewPr>
  <p:notesViewPr>
    <p:cSldViewPr>
      <p:cViewPr varScale="1">
        <p:scale>
          <a:sx n="53" d="100"/>
          <a:sy n="53" d="100"/>
        </p:scale>
        <p:origin x="-192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400" dirty="0">
              <a:solidFill>
                <a:srgbClr val="FF0000"/>
              </a:solidFill>
              <a:latin typeface="黑体" panose="02010609060101010101" pitchFamily="49" charset="-122"/>
              <a:ea typeface="黑体" panose="02010609060101010101" pitchFamily="49" charset="-122"/>
            </a:rPr>
            <a:t>战略结构学派下的行为与绩效</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000" dirty="0">
              <a:latin typeface="黑体" panose="02010609060101010101" pitchFamily="49" charset="-122"/>
              <a:ea typeface="黑体" panose="02010609060101010101" pitchFamily="49" charset="-122"/>
            </a:rPr>
            <a:t>资源理论视角下的行为与绩效</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初始条件视角下的技术创业绩效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威廉</a:t>
          </a:r>
          <a:r>
            <a:rPr lang="en-US" altLang="zh-CN" sz="2400" b="1" dirty="0"/>
            <a:t>·</a:t>
          </a:r>
          <a:r>
            <a:rPr lang="zh-CN" altLang="en-US" sz="2400" b="1" dirty="0"/>
            <a:t>桑伯格和查理</a:t>
          </a:r>
          <a:r>
            <a:rPr lang="en-US" altLang="zh-CN" sz="2400" b="1" dirty="0"/>
            <a:t>·</a:t>
          </a:r>
          <a:r>
            <a:rPr lang="zh-CN" altLang="en-US" sz="2400" b="1" dirty="0"/>
            <a:t>霍夫的研究</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伊莱恩</a:t>
          </a:r>
          <a:r>
            <a:rPr lang="en-US" altLang="zh-CN" sz="2400" b="1" dirty="0"/>
            <a:t>·</a:t>
          </a:r>
          <a:r>
            <a:rPr lang="zh-CN" altLang="en-US" sz="2400" b="1" dirty="0"/>
            <a:t>罗马尼利的研究</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杰弗里</a:t>
          </a:r>
          <a:r>
            <a:rPr lang="en-US" altLang="zh-CN" sz="2400" b="1" dirty="0"/>
            <a:t>·</a:t>
          </a:r>
          <a:r>
            <a:rPr lang="zh-CN" altLang="en-US" sz="2400" b="1" dirty="0"/>
            <a:t>科文和丹尼斯</a:t>
          </a:r>
          <a:r>
            <a:rPr lang="en-US" altLang="zh-CN" sz="2400" b="1" dirty="0"/>
            <a:t>·</a:t>
          </a:r>
          <a:r>
            <a:rPr lang="zh-CN" altLang="en-US" sz="2400" b="1" dirty="0"/>
            <a:t>斯莱文的研究</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A073A5DD-A403-443A-99B0-F1A4B8D73659}">
      <dgm:prSet custT="1"/>
      <dgm:spPr/>
      <dgm:t>
        <a:bodyPr/>
        <a:lstStyle/>
        <a:p>
          <a:r>
            <a:rPr lang="zh-CN" altLang="en-US" sz="2400" b="1" kern="1200" dirty="0">
              <a:solidFill>
                <a:srgbClr val="FFFFFF"/>
              </a:solidFill>
              <a:latin typeface="Arial"/>
              <a:ea typeface="宋体"/>
              <a:cs typeface="+mn-cs"/>
            </a:rPr>
            <a:t>结构范式下的研究成果评述</a:t>
          </a:r>
        </a:p>
      </dgm:t>
    </dgm:pt>
    <dgm:pt modelId="{9D274BCF-2631-45DD-A8D5-1038F8137DD9}" type="parTrans" cxnId="{7C6798F1-7DA3-4037-A26B-6B60221741F6}">
      <dgm:prSet/>
      <dgm:spPr/>
      <dgm:t>
        <a:bodyPr/>
        <a:lstStyle/>
        <a:p>
          <a:endParaRPr lang="zh-CN" altLang="en-US"/>
        </a:p>
      </dgm:t>
    </dgm:pt>
    <dgm:pt modelId="{D0CC3A31-1D96-40CB-A796-92557AB71EAE}" type="sibTrans" cxnId="{7C6798F1-7DA3-4037-A26B-6B60221741F6}">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4"/>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4"/>
      <dgm:spPr/>
    </dgm:pt>
    <dgm:pt modelId="{6539386A-B5BC-418E-AA26-A0A12524C99D}" type="pres">
      <dgm:prSet presAssocID="{D1DB2365-4515-420E-B63D-A37828155C0E}" presName="dstNode" presStyleLbl="node1" presStyleIdx="0" presStyleCnt="4"/>
      <dgm:spPr/>
    </dgm:pt>
    <dgm:pt modelId="{3C991F72-43A6-4DE0-A1B2-DE50D74E4650}" type="pres">
      <dgm:prSet presAssocID="{B9CC3F34-91FA-421C-8D1D-D02A89BBF0ED}" presName="text_1" presStyleLbl="node1" presStyleIdx="0" presStyleCnt="4">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4"/>
      <dgm:spPr/>
    </dgm:pt>
    <dgm:pt modelId="{2214AAC1-D106-4A2F-859A-A712BC790C32}" type="pres">
      <dgm:prSet presAssocID="{0C47D095-CF93-4841-A7BD-735BBF615C49}" presName="text_2" presStyleLbl="node1" presStyleIdx="1" presStyleCnt="4">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4"/>
      <dgm:spPr/>
    </dgm:pt>
    <dgm:pt modelId="{F2A3EF75-D637-4112-B7FC-47E6D4E98DB3}" type="pres">
      <dgm:prSet presAssocID="{80406641-5320-44CE-AAFE-9793A425F492}" presName="text_3" presStyleLbl="node1" presStyleIdx="2" presStyleCnt="4">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4"/>
      <dgm:spPr/>
    </dgm:pt>
    <dgm:pt modelId="{E43E6426-86F8-4CA0-987F-EC1FDE62F50B}" type="pres">
      <dgm:prSet presAssocID="{A073A5DD-A403-443A-99B0-F1A4B8D73659}" presName="text_4" presStyleLbl="node1" presStyleIdx="3" presStyleCnt="4">
        <dgm:presLayoutVars>
          <dgm:bulletEnabled val="1"/>
        </dgm:presLayoutVars>
      </dgm:prSet>
      <dgm:spPr/>
      <dgm:t>
        <a:bodyPr/>
        <a:lstStyle/>
        <a:p>
          <a:endParaRPr lang="zh-CN" altLang="en-US"/>
        </a:p>
      </dgm:t>
    </dgm:pt>
    <dgm:pt modelId="{BE92ABEA-C673-41C3-85FB-2D68F6DEDB9D}" type="pres">
      <dgm:prSet presAssocID="{A073A5DD-A403-443A-99B0-F1A4B8D73659}" presName="accent_4" presStyleCnt="0"/>
      <dgm:spPr/>
    </dgm:pt>
    <dgm:pt modelId="{D7944F97-2C3D-4BE4-9FD6-2E35D78D73CF}" type="pres">
      <dgm:prSet presAssocID="{A073A5DD-A403-443A-99B0-F1A4B8D73659}" presName="accentRepeatNode" presStyleLbl="solidFgAcc1" presStyleIdx="3" presStyleCnt="4"/>
      <dgm:spPr/>
    </dgm:pt>
  </dgm:ptLst>
  <dgm:cxnLst>
    <dgm:cxn modelId="{7C6798F1-7DA3-4037-A26B-6B60221741F6}" srcId="{D1DB2365-4515-420E-B63D-A37828155C0E}" destId="{A073A5DD-A403-443A-99B0-F1A4B8D73659}" srcOrd="3" destOrd="0" parTransId="{9D274BCF-2631-45DD-A8D5-1038F8137DD9}" sibTransId="{D0CC3A31-1D96-40CB-A796-92557AB71EAE}"/>
    <dgm:cxn modelId="{FB439D80-B207-474F-8155-30D5254C710E}" type="presOf" srcId="{A073A5DD-A403-443A-99B0-F1A4B8D73659}" destId="{E43E6426-86F8-4CA0-987F-EC1FDE62F50B}" srcOrd="0" destOrd="0" presId="urn:microsoft.com/office/officeart/2008/layout/VerticalCurvedLi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DE332771-ABF1-47D9-9755-C85373384A58}" type="presParOf" srcId="{E1D422C9-6356-49FE-BBB3-A4075AEDF702}" destId="{E43E6426-86F8-4CA0-987F-EC1FDE62F50B}" srcOrd="7" destOrd="0" presId="urn:microsoft.com/office/officeart/2008/layout/VerticalCurvedList"/>
    <dgm:cxn modelId="{292C55E0-045D-4561-A57D-3CB59A47E765}" type="presParOf" srcId="{E1D422C9-6356-49FE-BBB3-A4075AEDF702}" destId="{BE92ABEA-C673-41C3-85FB-2D68F6DEDB9D}" srcOrd="8" destOrd="0" presId="urn:microsoft.com/office/officeart/2008/layout/VerticalCurvedList"/>
    <dgm:cxn modelId="{0388EF08-B258-4F84-B8CD-E411FC6CF2EE}" type="presParOf" srcId="{BE92ABEA-C673-41C3-85FB-2D68F6DEDB9D}" destId="{D7944F97-2C3D-4BE4-9FD6-2E35D78D73C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400" kern="1200" dirty="0">
              <a:solidFill>
                <a:srgbClr val="FF0000"/>
              </a:solidFill>
              <a:latin typeface="黑体" panose="02010609060101010101" pitchFamily="49" charset="-122"/>
              <a:ea typeface="黑体" panose="02010609060101010101" pitchFamily="49" charset="-122"/>
              <a:cs typeface="+mn-cs"/>
            </a:rPr>
            <a:t>资源理论视角下的行为与绩效</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初始条件视角下的技术创业绩效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雪伦</a:t>
          </a:r>
          <a:r>
            <a:rPr lang="en-US" altLang="en-US" sz="2400" b="1" dirty="0"/>
            <a:t>·</a:t>
          </a:r>
          <a:r>
            <a:rPr lang="zh-CN" altLang="en-US" sz="2400" b="1" dirty="0"/>
            <a:t>阿尔瓦兹和洛厄尔</a:t>
          </a:r>
          <a:r>
            <a:rPr lang="en-US" altLang="en-US" sz="2400" b="1" dirty="0"/>
            <a:t>·</a:t>
          </a:r>
          <a:r>
            <a:rPr lang="zh-CN" altLang="en-US" sz="2400" b="1" dirty="0"/>
            <a:t>布森尼兹的研究</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坎迪达</a:t>
          </a:r>
          <a:r>
            <a:rPr lang="en-US" altLang="en-US" sz="2400" b="1" dirty="0"/>
            <a:t>·</a:t>
          </a:r>
          <a:r>
            <a:rPr lang="zh-CN" altLang="en-US" sz="2400" b="1" dirty="0"/>
            <a:t>布鲁什等人的研究：关注资源获取过程</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资源范式下的研究成果的评述</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2214AAC1-D106-4A2F-859A-A712BC790C32}" type="pres">
      <dgm:prSet presAssocID="{0C47D095-CF93-4841-A7BD-735BBF615C49}" presName="text_2" presStyleLbl="node1" presStyleIdx="1" presStyleCnt="3">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3"/>
      <dgm:spPr/>
    </dgm:pt>
    <dgm:pt modelId="{F2A3EF75-D637-4112-B7FC-47E6D4E98DB3}" type="pres">
      <dgm:prSet presAssocID="{80406641-5320-44CE-AAFE-9793A425F492}" presName="text_3" presStyleLbl="node1" presStyleIdx="2" presStyleCnt="3">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3"/>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资源理论视角下的行为与绩效</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400" kern="1200" dirty="0">
              <a:solidFill>
                <a:srgbClr val="FF0000"/>
              </a:solidFill>
              <a:latin typeface="黑体" panose="02010609060101010101" pitchFamily="49" charset="-122"/>
              <a:ea typeface="黑体" panose="02010609060101010101" pitchFamily="49" charset="-122"/>
              <a:cs typeface="+mn-cs"/>
            </a:rPr>
            <a:t>初始条件视角下的技术创业绩效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技术创业的兴起与独特性</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pPr>
            <a:lnSpc>
              <a:spcPts val="2800"/>
            </a:lnSpc>
            <a:spcAft>
              <a:spcPts val="0"/>
            </a:spcAft>
          </a:pPr>
          <a:r>
            <a:rPr lang="zh-CN" altLang="en-US" sz="2400" b="1" dirty="0"/>
            <a:t>技术创业企业的生存与成长</a:t>
          </a:r>
          <a:endParaRPr lang="en-US" altLang="zh-CN" sz="2400" b="1" dirty="0"/>
        </a:p>
        <a:p>
          <a:pPr>
            <a:lnSpc>
              <a:spcPts val="2800"/>
            </a:lnSpc>
            <a:spcAft>
              <a:spcPts val="0"/>
            </a:spcAft>
          </a:pPr>
          <a:r>
            <a:rPr lang="en-US" altLang="zh-CN" sz="2400" b="1" dirty="0"/>
            <a:t>——</a:t>
          </a:r>
          <a:r>
            <a:rPr lang="zh-CN" altLang="en-US" sz="2400" b="1" dirty="0"/>
            <a:t>基于初始条件视角下的经典文献研究</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pPr marL="0" lvl="0" algn="l" defTabSz="1066800">
            <a:lnSpc>
              <a:spcPts val="2800"/>
            </a:lnSpc>
            <a:spcBef>
              <a:spcPct val="0"/>
            </a:spcBef>
            <a:spcAft>
              <a:spcPts val="0"/>
            </a:spcAft>
            <a:buNone/>
          </a:pPr>
          <a:r>
            <a:rPr lang="zh-CN" altLang="en-US" sz="2400" b="1" kern="1200" dirty="0">
              <a:solidFill>
                <a:srgbClr val="FFFFFF"/>
              </a:solidFill>
              <a:latin typeface="Arial"/>
              <a:ea typeface="宋体"/>
              <a:cs typeface="+mn-cs"/>
            </a:rPr>
            <a:t>初始条件视角下的新技术企业生存与成长研究评述</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2214AAC1-D106-4A2F-859A-A712BC790C32}" type="pres">
      <dgm:prSet presAssocID="{0C47D095-CF93-4841-A7BD-735BBF615C49}" presName="text_2" presStyleLbl="node1" presStyleIdx="1" presStyleCnt="3" custScaleY="102400">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3"/>
      <dgm:spPr/>
    </dgm:pt>
    <dgm:pt modelId="{F2A3EF75-D637-4112-B7FC-47E6D4E98DB3}" type="pres">
      <dgm:prSet presAssocID="{80406641-5320-44CE-AAFE-9793A425F492}" presName="text_3" presStyleLbl="node1" presStyleIdx="2" presStyleCnt="3">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3"/>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资源理论视角下的行为与绩效</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初始条件视角下的技术创业绩效</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新企业绩效来源</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4">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4">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4">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4">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4">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4">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4">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4">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9236E808-A0E3-4F36-A8AE-96DB845A70BC}" type="presOf" srcId="{DD39005E-1B10-4564-973F-C4845D5085BD}" destId="{7F4EE411-B363-4418-9B56-55C8813C298A}"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以前对新企业绩效来源的全面探索</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德尔玛和谢恩的研究：合法化行为与新企业存活</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667B3FA0-A212-4175-8016-50ACE5275983}">
      <dgm:prSet custT="1"/>
      <dgm:spPr/>
      <dgm:t>
        <a:bodyPr/>
        <a:lstStyle/>
        <a:p>
          <a:r>
            <a:rPr lang="zh-CN" altLang="en-US" sz="2400" b="1" kern="1200" dirty="0">
              <a:solidFill>
                <a:srgbClr val="FFFFFF"/>
              </a:solidFill>
              <a:latin typeface="Arial"/>
              <a:ea typeface="宋体"/>
              <a:cs typeface="+mn-cs"/>
            </a:rPr>
            <a:t>巴林杰等的研究：成长愿望对新企业绩效的影响</a:t>
          </a:r>
        </a:p>
      </dgm:t>
    </dgm:pt>
    <dgm:pt modelId="{74F4EDFF-7F93-43BA-9499-8862EF31DF3E}" type="parTrans" cxnId="{1460FA11-FD04-43F0-A6F9-FA6FC0CEBA3B}">
      <dgm:prSet/>
      <dgm:spPr/>
      <dgm:t>
        <a:bodyPr/>
        <a:lstStyle/>
        <a:p>
          <a:endParaRPr lang="zh-CN" altLang="en-US"/>
        </a:p>
      </dgm:t>
    </dgm:pt>
    <dgm:pt modelId="{B5782D2C-4E80-437C-AF60-3A4FEEF16526}" type="sibTrans" cxnId="{1460FA11-FD04-43F0-A6F9-FA6FC0CEBA3B}">
      <dgm:prSet/>
      <dgm:spPr/>
      <dgm:t>
        <a:bodyPr/>
        <a:lstStyle/>
        <a:p>
          <a:endParaRPr lang="zh-CN" altLang="en-US"/>
        </a:p>
      </dgm:t>
    </dgm:pt>
    <dgm:pt modelId="{F0BDFDEE-76E7-411C-A430-AF996804E7F0}">
      <dgm:prSet custT="1"/>
      <dgm:spPr/>
      <dgm:t>
        <a:bodyPr/>
        <a:lstStyle/>
        <a:p>
          <a:pPr marL="0" lvl="0" indent="0" algn="l" defTabSz="1066800">
            <a:lnSpc>
              <a:spcPct val="90000"/>
            </a:lnSpc>
            <a:spcBef>
              <a:spcPct val="0"/>
            </a:spcBef>
            <a:spcAft>
              <a:spcPct val="35000"/>
            </a:spcAft>
            <a:buNone/>
          </a:pPr>
          <a:r>
            <a:rPr lang="zh-CN" altLang="en-US" sz="2400" b="1" kern="1200" dirty="0">
              <a:solidFill>
                <a:srgbClr val="FFFFFF"/>
              </a:solidFill>
              <a:latin typeface="Arial"/>
              <a:ea typeface="宋体"/>
              <a:cs typeface="+mn-cs"/>
            </a:rPr>
            <a:t>卡萨的研究：机会成本对新企业绩效的影响</a:t>
          </a:r>
        </a:p>
      </dgm:t>
    </dgm:pt>
    <dgm:pt modelId="{3C002F47-9938-427A-AE35-BA5CB0346862}" type="parTrans" cxnId="{26BE23C2-E7D8-4AB1-9297-535260262CCC}">
      <dgm:prSet/>
      <dgm:spPr/>
      <dgm:t>
        <a:bodyPr/>
        <a:lstStyle/>
        <a:p>
          <a:endParaRPr lang="zh-CN" altLang="en-US"/>
        </a:p>
      </dgm:t>
    </dgm:pt>
    <dgm:pt modelId="{8146B208-0F7C-4EF3-A6CC-454D0F7297A5}" type="sibTrans" cxnId="{26BE23C2-E7D8-4AB1-9297-535260262CCC}">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4"/>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4"/>
      <dgm:spPr/>
    </dgm:pt>
    <dgm:pt modelId="{6539386A-B5BC-418E-AA26-A0A12524C99D}" type="pres">
      <dgm:prSet presAssocID="{D1DB2365-4515-420E-B63D-A37828155C0E}" presName="dstNode" presStyleLbl="node1" presStyleIdx="0" presStyleCnt="4"/>
      <dgm:spPr/>
    </dgm:pt>
    <dgm:pt modelId="{3C991F72-43A6-4DE0-A1B2-DE50D74E4650}" type="pres">
      <dgm:prSet presAssocID="{B9CC3F34-91FA-421C-8D1D-D02A89BBF0ED}" presName="text_1" presStyleLbl="node1" presStyleIdx="0" presStyleCnt="4" custScaleY="115154">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4"/>
      <dgm:spPr/>
    </dgm:pt>
    <dgm:pt modelId="{2214AAC1-D106-4A2F-859A-A712BC790C32}" type="pres">
      <dgm:prSet presAssocID="{0C47D095-CF93-4841-A7BD-735BBF615C49}" presName="text_2" presStyleLbl="node1" presStyleIdx="1" presStyleCnt="4" custScaleY="124443">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4"/>
      <dgm:spPr/>
    </dgm:pt>
    <dgm:pt modelId="{EAB7A5F2-8C44-43DC-9643-2BF0D2A7B447}" type="pres">
      <dgm:prSet presAssocID="{667B3FA0-A212-4175-8016-50ACE5275983}" presName="text_3" presStyleLbl="node1" presStyleIdx="2" presStyleCnt="4" custScaleY="122785">
        <dgm:presLayoutVars>
          <dgm:bulletEnabled val="1"/>
        </dgm:presLayoutVars>
      </dgm:prSet>
      <dgm:spPr/>
      <dgm:t>
        <a:bodyPr/>
        <a:lstStyle/>
        <a:p>
          <a:endParaRPr lang="zh-CN" altLang="en-US"/>
        </a:p>
      </dgm:t>
    </dgm:pt>
    <dgm:pt modelId="{58DB8248-5E4B-446A-8BE4-827FECE5427A}" type="pres">
      <dgm:prSet presAssocID="{667B3FA0-A212-4175-8016-50ACE5275983}" presName="accent_3" presStyleCnt="0"/>
      <dgm:spPr/>
    </dgm:pt>
    <dgm:pt modelId="{51F6AD93-E1BE-42EA-A345-188D2D91A748}" type="pres">
      <dgm:prSet presAssocID="{667B3FA0-A212-4175-8016-50ACE5275983}" presName="accentRepeatNode" presStyleLbl="solidFgAcc1" presStyleIdx="2" presStyleCnt="4"/>
      <dgm:spPr/>
    </dgm:pt>
    <dgm:pt modelId="{1AC45915-BEA8-4F7C-8492-4D39A24AEB9C}" type="pres">
      <dgm:prSet presAssocID="{F0BDFDEE-76E7-411C-A430-AF996804E7F0}" presName="text_4" presStyleLbl="node1" presStyleIdx="3" presStyleCnt="4" custScaleY="116123">
        <dgm:presLayoutVars>
          <dgm:bulletEnabled val="1"/>
        </dgm:presLayoutVars>
      </dgm:prSet>
      <dgm:spPr/>
      <dgm:t>
        <a:bodyPr/>
        <a:lstStyle/>
        <a:p>
          <a:endParaRPr lang="zh-CN" altLang="en-US"/>
        </a:p>
      </dgm:t>
    </dgm:pt>
    <dgm:pt modelId="{BFC41FEE-AD95-4080-B04D-3D8682C34A7F}" type="pres">
      <dgm:prSet presAssocID="{F0BDFDEE-76E7-411C-A430-AF996804E7F0}" presName="accent_4" presStyleCnt="0"/>
      <dgm:spPr/>
    </dgm:pt>
    <dgm:pt modelId="{81D115C4-2118-4954-8119-E7D2E19372F5}" type="pres">
      <dgm:prSet presAssocID="{F0BDFDEE-76E7-411C-A430-AF996804E7F0}" presName="accentRepeatNode" presStyleLbl="solidFgAcc1" presStyleIdx="3" presStyleCnt="4"/>
      <dgm:spPr/>
    </dgm:pt>
  </dgm:ptLst>
  <dgm:cxnL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26BE23C2-E7D8-4AB1-9297-535260262CCC}" srcId="{D1DB2365-4515-420E-B63D-A37828155C0E}" destId="{F0BDFDEE-76E7-411C-A430-AF996804E7F0}" srcOrd="3" destOrd="0" parTransId="{3C002F47-9938-427A-AE35-BA5CB0346862}" sibTransId="{8146B208-0F7C-4EF3-A6CC-454D0F7297A5}"/>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185968F8-1EA8-49FF-A439-89C1739134CA}" type="presOf" srcId="{F0BDFDEE-76E7-411C-A430-AF996804E7F0}" destId="{1AC45915-BEA8-4F7C-8492-4D39A24AEB9C}" srcOrd="0" destOrd="0" presId="urn:microsoft.com/office/officeart/2008/layout/VerticalCurvedList"/>
    <dgm:cxn modelId="{7BE512B4-F67E-4F5B-847F-7A435582D4D8}" type="presOf" srcId="{0C47D095-CF93-4841-A7BD-735BBF615C49}" destId="{2214AAC1-D106-4A2F-859A-A712BC790C32}" srcOrd="0" destOrd="0" presId="urn:microsoft.com/office/officeart/2008/layout/VerticalCurvedList"/>
    <dgm:cxn modelId="{49103DCC-0106-45CE-A28A-8A305D20881F}" type="presOf" srcId="{667B3FA0-A212-4175-8016-50ACE5275983}" destId="{EAB7A5F2-8C44-43DC-9643-2BF0D2A7B447}"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1460FA11-FD04-43F0-A6F9-FA6FC0CEBA3B}" srcId="{D1DB2365-4515-420E-B63D-A37828155C0E}" destId="{667B3FA0-A212-4175-8016-50ACE5275983}" srcOrd="2" destOrd="0" parTransId="{74F4EDFF-7F93-43BA-9499-8862EF31DF3E}" sibTransId="{B5782D2C-4E80-437C-AF60-3A4FEEF16526}"/>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C4274E63-FB88-49E6-BE8D-CA0E89C662CE}" type="presParOf" srcId="{E1D422C9-6356-49FE-BBB3-A4075AEDF702}" destId="{EAB7A5F2-8C44-43DC-9643-2BF0D2A7B447}" srcOrd="5" destOrd="0" presId="urn:microsoft.com/office/officeart/2008/layout/VerticalCurvedList"/>
    <dgm:cxn modelId="{668821AC-94CA-463F-A099-832F768F3EAE}" type="presParOf" srcId="{E1D422C9-6356-49FE-BBB3-A4075AEDF702}" destId="{58DB8248-5E4B-446A-8BE4-827FECE5427A}" srcOrd="6" destOrd="0" presId="urn:microsoft.com/office/officeart/2008/layout/VerticalCurvedList"/>
    <dgm:cxn modelId="{6CFE4C0D-5CBF-4511-BDE8-F397F8DC2794}" type="presParOf" srcId="{58DB8248-5E4B-446A-8BE4-827FECE5427A}" destId="{51F6AD93-E1BE-42EA-A345-188D2D91A748}" srcOrd="0" destOrd="0" presId="urn:microsoft.com/office/officeart/2008/layout/VerticalCurvedList"/>
    <dgm:cxn modelId="{1BAAFE00-DCB3-4A9D-9C07-B4C99980D685}" type="presParOf" srcId="{E1D422C9-6356-49FE-BBB3-A4075AEDF702}" destId="{1AC45915-BEA8-4F7C-8492-4D39A24AEB9C}" srcOrd="7" destOrd="0" presId="urn:microsoft.com/office/officeart/2008/layout/VerticalCurvedList"/>
    <dgm:cxn modelId="{A508CF73-1A5A-4136-95B6-DF344A692010}" type="presParOf" srcId="{E1D422C9-6356-49FE-BBB3-A4075AEDF702}" destId="{BFC41FEE-AD95-4080-B04D-3D8682C34A7F}" srcOrd="8" destOrd="0" presId="urn:microsoft.com/office/officeart/2008/layout/VerticalCurvedList"/>
    <dgm:cxn modelId="{1ABA5E9B-CDCB-4478-A18B-A5EE8D8F8FDD}" type="presParOf" srcId="{BFC41FEE-AD95-4080-B04D-3D8682C34A7F}" destId="{81D115C4-2118-4954-8119-E7D2E19372F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766692" y="-1905264"/>
          <a:ext cx="795968"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rPr>
            <a:t>战略结构学派下的行为与绩效</a:t>
          </a:r>
        </a:p>
      </dsp:txBody>
      <dsp:txXfrm rot="-5400000">
        <a:off x="856746" y="43538"/>
        <a:ext cx="4577005"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766902" y="-82840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资源理论视角下的行为与绩效</a:t>
          </a:r>
        </a:p>
      </dsp:txBody>
      <dsp:txXfrm rot="-5400000">
        <a:off x="856747" y="1120587"/>
        <a:ext cx="4577025"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766902" y="248665"/>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初始条件视角下的技术创业绩效</a:t>
          </a:r>
        </a:p>
      </dsp:txBody>
      <dsp:txXfrm rot="-5400000">
        <a:off x="856747" y="2197656"/>
        <a:ext cx="4577025"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766902" y="132573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sp:txBody>
      <dsp:txXfrm rot="-5400000">
        <a:off x="856747" y="3274725"/>
        <a:ext cx="4577025" cy="717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640106" y="-711366"/>
          <a:ext cx="5527188" cy="5527188"/>
        </a:xfrm>
        <a:prstGeom prst="blockArc">
          <a:avLst>
            <a:gd name="adj1" fmla="val 18900000"/>
            <a:gd name="adj2" fmla="val 2700000"/>
            <a:gd name="adj3" fmla="val 391"/>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64619" y="315550"/>
          <a:ext cx="5926646" cy="631429"/>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19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威廉</a:t>
          </a:r>
          <a:r>
            <a:rPr lang="en-US" altLang="zh-CN" sz="2400" b="1" kern="1200" dirty="0"/>
            <a:t>·</a:t>
          </a:r>
          <a:r>
            <a:rPr lang="zh-CN" altLang="en-US" sz="2400" b="1" kern="1200" dirty="0"/>
            <a:t>桑伯格和查理</a:t>
          </a:r>
          <a:r>
            <a:rPr lang="en-US" altLang="zh-CN" sz="2400" b="1" kern="1200" dirty="0"/>
            <a:t>·</a:t>
          </a:r>
          <a:r>
            <a:rPr lang="zh-CN" altLang="en-US" sz="2400" b="1" kern="1200" dirty="0"/>
            <a:t>霍夫的研究</a:t>
          </a:r>
        </a:p>
      </dsp:txBody>
      <dsp:txXfrm>
        <a:off x="464619" y="315550"/>
        <a:ext cx="5926646" cy="631429"/>
      </dsp:txXfrm>
    </dsp:sp>
    <dsp:sp modelId="{B4CDCC6C-5692-4947-8A92-04EA0BB56DB1}">
      <dsp:nvSpPr>
        <dsp:cNvPr id="0" name=""/>
        <dsp:cNvSpPr/>
      </dsp:nvSpPr>
      <dsp:spPr>
        <a:xfrm>
          <a:off x="69976" y="236621"/>
          <a:ext cx="789286" cy="78928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26632" y="1262859"/>
          <a:ext cx="5564633" cy="631429"/>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19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伊莱恩</a:t>
          </a:r>
          <a:r>
            <a:rPr lang="en-US" altLang="zh-CN" sz="2400" b="1" kern="1200" dirty="0"/>
            <a:t>·</a:t>
          </a:r>
          <a:r>
            <a:rPr lang="zh-CN" altLang="en-US" sz="2400" b="1" kern="1200" dirty="0"/>
            <a:t>罗马尼利的研究</a:t>
          </a:r>
        </a:p>
      </dsp:txBody>
      <dsp:txXfrm>
        <a:off x="826632" y="1262859"/>
        <a:ext cx="5564633" cy="631429"/>
      </dsp:txXfrm>
    </dsp:sp>
    <dsp:sp modelId="{A991DFBF-82D2-435E-9C83-49CD9FE47781}">
      <dsp:nvSpPr>
        <dsp:cNvPr id="0" name=""/>
        <dsp:cNvSpPr/>
      </dsp:nvSpPr>
      <dsp:spPr>
        <a:xfrm>
          <a:off x="431989" y="1183930"/>
          <a:ext cx="789286" cy="78928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826632" y="2210167"/>
          <a:ext cx="5564633" cy="631429"/>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19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杰弗里</a:t>
          </a:r>
          <a:r>
            <a:rPr lang="en-US" altLang="zh-CN" sz="2400" b="1" kern="1200" dirty="0"/>
            <a:t>·</a:t>
          </a:r>
          <a:r>
            <a:rPr lang="zh-CN" altLang="en-US" sz="2400" b="1" kern="1200" dirty="0"/>
            <a:t>科文和丹尼斯</a:t>
          </a:r>
          <a:r>
            <a:rPr lang="en-US" altLang="zh-CN" sz="2400" b="1" kern="1200" dirty="0"/>
            <a:t>·</a:t>
          </a:r>
          <a:r>
            <a:rPr lang="zh-CN" altLang="en-US" sz="2400" b="1" kern="1200" dirty="0"/>
            <a:t>斯莱文的研究</a:t>
          </a:r>
        </a:p>
      </dsp:txBody>
      <dsp:txXfrm>
        <a:off x="826632" y="2210167"/>
        <a:ext cx="5564633" cy="631429"/>
      </dsp:txXfrm>
    </dsp:sp>
    <dsp:sp modelId="{005B4FFE-A402-4075-AD46-FC999B088042}">
      <dsp:nvSpPr>
        <dsp:cNvPr id="0" name=""/>
        <dsp:cNvSpPr/>
      </dsp:nvSpPr>
      <dsp:spPr>
        <a:xfrm>
          <a:off x="431989" y="2131238"/>
          <a:ext cx="789286" cy="78928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E43E6426-86F8-4CA0-987F-EC1FDE62F50B}">
      <dsp:nvSpPr>
        <dsp:cNvPr id="0" name=""/>
        <dsp:cNvSpPr/>
      </dsp:nvSpPr>
      <dsp:spPr>
        <a:xfrm>
          <a:off x="464619" y="3157475"/>
          <a:ext cx="5926646" cy="631429"/>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19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solidFill>
                <a:srgbClr val="FFFFFF"/>
              </a:solidFill>
              <a:latin typeface="Arial"/>
              <a:ea typeface="宋体"/>
              <a:cs typeface="+mn-cs"/>
            </a:rPr>
            <a:t>结构范式下的研究成果评述</a:t>
          </a:r>
        </a:p>
      </dsp:txBody>
      <dsp:txXfrm>
        <a:off x="464619" y="3157475"/>
        <a:ext cx="5926646" cy="631429"/>
      </dsp:txXfrm>
    </dsp:sp>
    <dsp:sp modelId="{D7944F97-2C3D-4BE4-9FD6-2E35D78D73CF}">
      <dsp:nvSpPr>
        <dsp:cNvPr id="0" name=""/>
        <dsp:cNvSpPr/>
      </dsp:nvSpPr>
      <dsp:spPr>
        <a:xfrm>
          <a:off x="69976" y="3078547"/>
          <a:ext cx="789286" cy="78928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766692" y="-1905264"/>
          <a:ext cx="795968"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sp:txBody>
      <dsp:txXfrm rot="-5400000">
        <a:off x="856746" y="43538"/>
        <a:ext cx="4577005"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766902" y="-82840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资源理论视角下的行为与绩效</a:t>
          </a:r>
        </a:p>
      </dsp:txBody>
      <dsp:txXfrm rot="-5400000">
        <a:off x="856747" y="1120587"/>
        <a:ext cx="4577025"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766902" y="248665"/>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初始条件视角下的技术创业绩效</a:t>
          </a:r>
        </a:p>
      </dsp:txBody>
      <dsp:txXfrm rot="-5400000">
        <a:off x="856747" y="2197656"/>
        <a:ext cx="4577025"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766902" y="1325734"/>
          <a:ext cx="795550" cy="461586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sp:txBody>
      <dsp:txXfrm rot="-5400000">
        <a:off x="856747" y="3274725"/>
        <a:ext cx="4577025" cy="717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366869" y="-669827"/>
          <a:ext cx="5202602" cy="5202602"/>
        </a:xfrm>
        <a:prstGeom prst="blockArc">
          <a:avLst>
            <a:gd name="adj1" fmla="val 18900000"/>
            <a:gd name="adj2" fmla="val 2700000"/>
            <a:gd name="adj3" fmla="val 415"/>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37474" y="386294"/>
          <a:ext cx="6320170" cy="772589"/>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32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雪伦</a:t>
          </a:r>
          <a:r>
            <a:rPr lang="en-US" altLang="en-US" sz="2400" b="1" kern="1200" dirty="0"/>
            <a:t>·</a:t>
          </a:r>
          <a:r>
            <a:rPr lang="zh-CN" altLang="en-US" sz="2400" b="1" kern="1200" dirty="0"/>
            <a:t>阿尔瓦兹和洛厄尔</a:t>
          </a:r>
          <a:r>
            <a:rPr lang="en-US" altLang="en-US" sz="2400" b="1" kern="1200" dirty="0"/>
            <a:t>·</a:t>
          </a:r>
          <a:r>
            <a:rPr lang="zh-CN" altLang="en-US" sz="2400" b="1" kern="1200" dirty="0"/>
            <a:t>布森尼兹的研究</a:t>
          </a:r>
        </a:p>
      </dsp:txBody>
      <dsp:txXfrm>
        <a:off x="537474" y="386294"/>
        <a:ext cx="6320170" cy="772589"/>
      </dsp:txXfrm>
    </dsp:sp>
    <dsp:sp modelId="{B4CDCC6C-5692-4947-8A92-04EA0BB56DB1}">
      <dsp:nvSpPr>
        <dsp:cNvPr id="0" name=""/>
        <dsp:cNvSpPr/>
      </dsp:nvSpPr>
      <dsp:spPr>
        <a:xfrm>
          <a:off x="54606" y="289721"/>
          <a:ext cx="965737" cy="96573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18311" y="1545179"/>
          <a:ext cx="6039333" cy="772589"/>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32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坎迪达</a:t>
          </a:r>
          <a:r>
            <a:rPr lang="en-US" altLang="en-US" sz="2400" b="1" kern="1200" dirty="0"/>
            <a:t>·</a:t>
          </a:r>
          <a:r>
            <a:rPr lang="zh-CN" altLang="en-US" sz="2400" b="1" kern="1200" dirty="0"/>
            <a:t>布鲁什等人的研究：关注资源获取过程</a:t>
          </a:r>
        </a:p>
      </dsp:txBody>
      <dsp:txXfrm>
        <a:off x="818311" y="1545179"/>
        <a:ext cx="6039333" cy="772589"/>
      </dsp:txXfrm>
    </dsp:sp>
    <dsp:sp modelId="{A991DFBF-82D2-435E-9C83-49CD9FE47781}">
      <dsp:nvSpPr>
        <dsp:cNvPr id="0" name=""/>
        <dsp:cNvSpPr/>
      </dsp:nvSpPr>
      <dsp:spPr>
        <a:xfrm>
          <a:off x="335442" y="1448605"/>
          <a:ext cx="965737" cy="96573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537474" y="2704063"/>
          <a:ext cx="6320170" cy="772589"/>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3243"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资源范式下的研究成果的评述</a:t>
          </a:r>
        </a:p>
      </dsp:txBody>
      <dsp:txXfrm>
        <a:off x="537474" y="2704063"/>
        <a:ext cx="6320170" cy="772589"/>
      </dsp:txXfrm>
    </dsp:sp>
    <dsp:sp modelId="{005B4FFE-A402-4075-AD46-FC999B088042}">
      <dsp:nvSpPr>
        <dsp:cNvPr id="0" name=""/>
        <dsp:cNvSpPr/>
      </dsp:nvSpPr>
      <dsp:spPr>
        <a:xfrm>
          <a:off x="54606" y="2607489"/>
          <a:ext cx="965737" cy="96573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838700" y="-1977272"/>
          <a:ext cx="795968" cy="475987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sp:txBody>
      <dsp:txXfrm rot="-5400000">
        <a:off x="856746" y="43538"/>
        <a:ext cx="4721021"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838910" y="-900412"/>
          <a:ext cx="795550" cy="475987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资源理论视角下的行为与绩效</a:t>
          </a:r>
        </a:p>
      </dsp:txBody>
      <dsp:txXfrm rot="-5400000">
        <a:off x="856747" y="1120587"/>
        <a:ext cx="4721041"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838910" y="176657"/>
          <a:ext cx="795550" cy="475987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初始条件视角下的技术创业绩效</a:t>
          </a:r>
        </a:p>
      </dsp:txBody>
      <dsp:txXfrm rot="-5400000">
        <a:off x="856747" y="2197656"/>
        <a:ext cx="4721041"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838910" y="1253726"/>
          <a:ext cx="795550" cy="475987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新企业绩效来源</a:t>
          </a:r>
        </a:p>
      </dsp:txBody>
      <dsp:txXfrm rot="-5400000">
        <a:off x="856747" y="3274725"/>
        <a:ext cx="4721041" cy="7178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594554" y="-704441"/>
          <a:ext cx="5473075" cy="5473075"/>
        </a:xfrm>
        <a:prstGeom prst="blockArc">
          <a:avLst>
            <a:gd name="adj1" fmla="val 18900000"/>
            <a:gd name="adj2" fmla="val 2700000"/>
            <a:gd name="adj3" fmla="val 395"/>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65006" y="406419"/>
          <a:ext cx="6598768" cy="812838"/>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9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技术创业的兴起与独特性</a:t>
          </a:r>
        </a:p>
      </dsp:txBody>
      <dsp:txXfrm>
        <a:off x="565006" y="406419"/>
        <a:ext cx="6598768" cy="812838"/>
      </dsp:txXfrm>
    </dsp:sp>
    <dsp:sp modelId="{B4CDCC6C-5692-4947-8A92-04EA0BB56DB1}">
      <dsp:nvSpPr>
        <dsp:cNvPr id="0" name=""/>
        <dsp:cNvSpPr/>
      </dsp:nvSpPr>
      <dsp:spPr>
        <a:xfrm>
          <a:off x="56982" y="304814"/>
          <a:ext cx="1016048" cy="101604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60473" y="1615923"/>
          <a:ext cx="6303301" cy="832346"/>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91" tIns="60960" rIns="60960" bIns="60960" numCol="1" spcCol="1270" anchor="ctr" anchorCtr="0">
          <a:noAutofit/>
        </a:bodyPr>
        <a:lstStyle/>
        <a:p>
          <a:pPr lvl="0" algn="l" defTabSz="1066800">
            <a:lnSpc>
              <a:spcPts val="2800"/>
            </a:lnSpc>
            <a:spcBef>
              <a:spcPct val="0"/>
            </a:spcBef>
            <a:spcAft>
              <a:spcPts val="0"/>
            </a:spcAft>
          </a:pPr>
          <a:r>
            <a:rPr lang="zh-CN" altLang="en-US" sz="2400" b="1" kern="1200" dirty="0"/>
            <a:t>技术创业企业的生存与成长</a:t>
          </a:r>
          <a:endParaRPr lang="en-US" altLang="zh-CN" sz="2400" b="1" kern="1200" dirty="0"/>
        </a:p>
        <a:p>
          <a:pPr lvl="0" algn="l" defTabSz="1066800">
            <a:lnSpc>
              <a:spcPts val="2800"/>
            </a:lnSpc>
            <a:spcBef>
              <a:spcPct val="0"/>
            </a:spcBef>
            <a:spcAft>
              <a:spcPts val="0"/>
            </a:spcAft>
          </a:pPr>
          <a:r>
            <a:rPr lang="en-US" altLang="zh-CN" sz="2400" b="1" kern="1200" dirty="0"/>
            <a:t>——</a:t>
          </a:r>
          <a:r>
            <a:rPr lang="zh-CN" altLang="en-US" sz="2400" b="1" kern="1200" dirty="0"/>
            <a:t>基于初始条件视角下的经典文献研究</a:t>
          </a:r>
        </a:p>
      </dsp:txBody>
      <dsp:txXfrm>
        <a:off x="860473" y="1615923"/>
        <a:ext cx="6303301" cy="832346"/>
      </dsp:txXfrm>
    </dsp:sp>
    <dsp:sp modelId="{A991DFBF-82D2-435E-9C83-49CD9FE47781}">
      <dsp:nvSpPr>
        <dsp:cNvPr id="0" name=""/>
        <dsp:cNvSpPr/>
      </dsp:nvSpPr>
      <dsp:spPr>
        <a:xfrm>
          <a:off x="352448" y="1524072"/>
          <a:ext cx="1016048" cy="101604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565006" y="2844935"/>
          <a:ext cx="6598768" cy="812838"/>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91" tIns="60960" rIns="60960" bIns="60960" numCol="1" spcCol="1270" anchor="ctr" anchorCtr="0">
          <a:noAutofit/>
        </a:bodyPr>
        <a:lstStyle/>
        <a:p>
          <a:pPr marL="0" lvl="0" algn="l" defTabSz="1066800">
            <a:lnSpc>
              <a:spcPts val="2800"/>
            </a:lnSpc>
            <a:spcBef>
              <a:spcPct val="0"/>
            </a:spcBef>
            <a:spcAft>
              <a:spcPts val="0"/>
            </a:spcAft>
            <a:buNone/>
          </a:pPr>
          <a:r>
            <a:rPr lang="zh-CN" altLang="en-US" sz="2400" b="1" kern="1200" dirty="0">
              <a:solidFill>
                <a:srgbClr val="FFFFFF"/>
              </a:solidFill>
              <a:latin typeface="Arial"/>
              <a:ea typeface="宋体"/>
              <a:cs typeface="+mn-cs"/>
            </a:rPr>
            <a:t>初始条件视角下的新技术企业生存与成长研究评述</a:t>
          </a:r>
        </a:p>
      </dsp:txBody>
      <dsp:txXfrm>
        <a:off x="565006" y="2844935"/>
        <a:ext cx="6598768" cy="812838"/>
      </dsp:txXfrm>
    </dsp:sp>
    <dsp:sp modelId="{005B4FFE-A402-4075-AD46-FC999B088042}">
      <dsp:nvSpPr>
        <dsp:cNvPr id="0" name=""/>
        <dsp:cNvSpPr/>
      </dsp:nvSpPr>
      <dsp:spPr>
        <a:xfrm>
          <a:off x="56982" y="2743330"/>
          <a:ext cx="1016048" cy="1016048"/>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83588" y="188270"/>
          <a:ext cx="1223924" cy="85674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433054"/>
        <a:ext cx="856746" cy="367178"/>
      </dsp:txXfrm>
    </dsp:sp>
    <dsp:sp modelId="{CE17845D-F1A7-4761-BB9F-9A6819E72D83}">
      <dsp:nvSpPr>
        <dsp:cNvPr id="0" name=""/>
        <dsp:cNvSpPr/>
      </dsp:nvSpPr>
      <dsp:spPr>
        <a:xfrm rot="5400000">
          <a:off x="2757874" y="-1896446"/>
          <a:ext cx="795968" cy="459822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战略结构学派下的行为与绩效</a:t>
          </a:r>
        </a:p>
      </dsp:txBody>
      <dsp:txXfrm rot="-5400000">
        <a:off x="856746" y="43538"/>
        <a:ext cx="4559369" cy="718256"/>
      </dsp:txXfrm>
    </dsp:sp>
    <dsp:sp modelId="{83B73ECC-67EB-402F-8173-4717E06C7C7C}">
      <dsp:nvSpPr>
        <dsp:cNvPr id="0" name=""/>
        <dsp:cNvSpPr/>
      </dsp:nvSpPr>
      <dsp:spPr>
        <a:xfrm rot="5400000">
          <a:off x="-183588" y="1265339"/>
          <a:ext cx="1223924" cy="856746"/>
        </a:xfrm>
        <a:prstGeom prst="chevron">
          <a:avLst/>
        </a:prstGeom>
        <a:solidFill>
          <a:schemeClr val="accent2">
            <a:shade val="80000"/>
            <a:hueOff val="0"/>
            <a:satOff val="-9340"/>
            <a:lumOff val="10584"/>
            <a:alphaOff val="0"/>
          </a:schemeClr>
        </a:solidFill>
        <a:ln w="25400" cap="flat" cmpd="sng" algn="ctr">
          <a:solidFill>
            <a:schemeClr val="accent2">
              <a:shade val="80000"/>
              <a:hueOff val="0"/>
              <a:satOff val="-9340"/>
              <a:lumOff val="1058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510123"/>
        <a:ext cx="856746" cy="367178"/>
      </dsp:txXfrm>
    </dsp:sp>
    <dsp:sp modelId="{FA32FAA6-81DB-4F8F-9550-1A3AF24384E9}">
      <dsp:nvSpPr>
        <dsp:cNvPr id="0" name=""/>
        <dsp:cNvSpPr/>
      </dsp:nvSpPr>
      <dsp:spPr>
        <a:xfrm rot="5400000">
          <a:off x="2758084" y="-819586"/>
          <a:ext cx="795550" cy="459822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9340"/>
              <a:lumOff val="105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资源理论视角下的行为与绩效</a:t>
          </a:r>
        </a:p>
      </dsp:txBody>
      <dsp:txXfrm rot="-5400000">
        <a:off x="856747" y="1120587"/>
        <a:ext cx="4559389" cy="717878"/>
      </dsp:txXfrm>
    </dsp:sp>
    <dsp:sp modelId="{7F4EE411-B363-4418-9B56-55C8813C298A}">
      <dsp:nvSpPr>
        <dsp:cNvPr id="0" name=""/>
        <dsp:cNvSpPr/>
      </dsp:nvSpPr>
      <dsp:spPr>
        <a:xfrm rot="5400000">
          <a:off x="-183588" y="2342409"/>
          <a:ext cx="1223924" cy="856746"/>
        </a:xfrm>
        <a:prstGeom prst="chevron">
          <a:avLst/>
        </a:prstGeom>
        <a:solidFill>
          <a:schemeClr val="accent2">
            <a:shade val="80000"/>
            <a:hueOff val="0"/>
            <a:satOff val="-18679"/>
            <a:lumOff val="21168"/>
            <a:alphaOff val="0"/>
          </a:schemeClr>
        </a:solidFill>
        <a:ln w="25400" cap="flat" cmpd="sng" algn="ctr">
          <a:solidFill>
            <a:schemeClr val="accent2">
              <a:shade val="80000"/>
              <a:hueOff val="0"/>
              <a:satOff val="-18679"/>
              <a:lumOff val="2116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587193"/>
        <a:ext cx="856746" cy="367178"/>
      </dsp:txXfrm>
    </dsp:sp>
    <dsp:sp modelId="{3E4AA115-4461-479D-9C26-4EA33A7569C8}">
      <dsp:nvSpPr>
        <dsp:cNvPr id="0" name=""/>
        <dsp:cNvSpPr/>
      </dsp:nvSpPr>
      <dsp:spPr>
        <a:xfrm rot="5400000">
          <a:off x="2758084" y="257483"/>
          <a:ext cx="795550" cy="459822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8679"/>
              <a:lumOff val="211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初始条件视角下的技术创业绩效</a:t>
          </a:r>
        </a:p>
      </dsp:txBody>
      <dsp:txXfrm rot="-5400000">
        <a:off x="856747" y="2197656"/>
        <a:ext cx="4559389" cy="717878"/>
      </dsp:txXfrm>
    </dsp:sp>
    <dsp:sp modelId="{11342FFB-878F-48A0-84D3-D4975DF6E0E7}">
      <dsp:nvSpPr>
        <dsp:cNvPr id="0" name=""/>
        <dsp:cNvSpPr/>
      </dsp:nvSpPr>
      <dsp:spPr>
        <a:xfrm rot="5400000">
          <a:off x="-183588" y="3419478"/>
          <a:ext cx="1223924" cy="856746"/>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3664262"/>
        <a:ext cx="856746" cy="367178"/>
      </dsp:txXfrm>
    </dsp:sp>
    <dsp:sp modelId="{79B2E2A1-6FAC-45E3-9353-E1769688A467}">
      <dsp:nvSpPr>
        <dsp:cNvPr id="0" name=""/>
        <dsp:cNvSpPr/>
      </dsp:nvSpPr>
      <dsp:spPr>
        <a:xfrm rot="5400000">
          <a:off x="2758084" y="1334552"/>
          <a:ext cx="795550" cy="4598225"/>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8890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新企业绩效来源</a:t>
          </a:r>
        </a:p>
      </dsp:txBody>
      <dsp:txXfrm rot="-5400000">
        <a:off x="856747" y="3274725"/>
        <a:ext cx="4559389" cy="717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5050386" y="-773739"/>
          <a:ext cx="6014571" cy="6014571"/>
        </a:xfrm>
        <a:prstGeom prst="blockArc">
          <a:avLst>
            <a:gd name="adj1" fmla="val 18900000"/>
            <a:gd name="adj2" fmla="val 2700000"/>
            <a:gd name="adj3" fmla="val 359"/>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04874" y="291359"/>
          <a:ext cx="5770276" cy="791358"/>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79"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以前对新企业绩效来源的全面探索</a:t>
          </a:r>
        </a:p>
      </dsp:txBody>
      <dsp:txXfrm>
        <a:off x="504874" y="291359"/>
        <a:ext cx="5770276" cy="791358"/>
      </dsp:txXfrm>
    </dsp:sp>
    <dsp:sp modelId="{B4CDCC6C-5692-4947-8A92-04EA0BB56DB1}">
      <dsp:nvSpPr>
        <dsp:cNvPr id="0" name=""/>
        <dsp:cNvSpPr/>
      </dsp:nvSpPr>
      <dsp:spPr>
        <a:xfrm>
          <a:off x="75363" y="257527"/>
          <a:ext cx="859021" cy="859021"/>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98871" y="1290446"/>
          <a:ext cx="5376279" cy="855193"/>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79"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德尔玛和谢恩的研究：合法化行为与新企业存活</a:t>
          </a:r>
        </a:p>
      </dsp:txBody>
      <dsp:txXfrm>
        <a:off x="898871" y="1290446"/>
        <a:ext cx="5376279" cy="855193"/>
      </dsp:txXfrm>
    </dsp:sp>
    <dsp:sp modelId="{A991DFBF-82D2-435E-9C83-49CD9FE47781}">
      <dsp:nvSpPr>
        <dsp:cNvPr id="0" name=""/>
        <dsp:cNvSpPr/>
      </dsp:nvSpPr>
      <dsp:spPr>
        <a:xfrm>
          <a:off x="469360" y="1288532"/>
          <a:ext cx="859021" cy="859021"/>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EAB7A5F2-8C44-43DC-9643-2BF0D2A7B447}">
      <dsp:nvSpPr>
        <dsp:cNvPr id="0" name=""/>
        <dsp:cNvSpPr/>
      </dsp:nvSpPr>
      <dsp:spPr>
        <a:xfrm>
          <a:off x="898871" y="2327148"/>
          <a:ext cx="5376279" cy="843799"/>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79"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solidFill>
                <a:srgbClr val="FFFFFF"/>
              </a:solidFill>
              <a:latin typeface="Arial"/>
              <a:ea typeface="宋体"/>
              <a:cs typeface="+mn-cs"/>
            </a:rPr>
            <a:t>巴林杰等的研究：成长愿望对新企业绩效的影响</a:t>
          </a:r>
        </a:p>
      </dsp:txBody>
      <dsp:txXfrm>
        <a:off x="898871" y="2327148"/>
        <a:ext cx="5376279" cy="843799"/>
      </dsp:txXfrm>
    </dsp:sp>
    <dsp:sp modelId="{51F6AD93-E1BE-42EA-A345-188D2D91A748}">
      <dsp:nvSpPr>
        <dsp:cNvPr id="0" name=""/>
        <dsp:cNvSpPr/>
      </dsp:nvSpPr>
      <dsp:spPr>
        <a:xfrm>
          <a:off x="469360" y="2319537"/>
          <a:ext cx="859021" cy="859021"/>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1AC45915-BEA8-4F7C-8492-4D39A24AEB9C}">
      <dsp:nvSpPr>
        <dsp:cNvPr id="0" name=""/>
        <dsp:cNvSpPr/>
      </dsp:nvSpPr>
      <dsp:spPr>
        <a:xfrm>
          <a:off x="504874" y="3381044"/>
          <a:ext cx="5770276" cy="798017"/>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7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solidFill>
                <a:srgbClr val="FFFFFF"/>
              </a:solidFill>
              <a:latin typeface="Arial"/>
              <a:ea typeface="宋体"/>
              <a:cs typeface="+mn-cs"/>
            </a:rPr>
            <a:t>卡萨的研究：机会成本对新企业绩效的影响</a:t>
          </a:r>
        </a:p>
      </dsp:txBody>
      <dsp:txXfrm>
        <a:off x="504874" y="3381044"/>
        <a:ext cx="5770276" cy="798017"/>
      </dsp:txXfrm>
    </dsp:sp>
    <dsp:sp modelId="{81D115C4-2118-4954-8119-E7D2E19372F5}">
      <dsp:nvSpPr>
        <dsp:cNvPr id="0" name=""/>
        <dsp:cNvSpPr/>
      </dsp:nvSpPr>
      <dsp:spPr>
        <a:xfrm>
          <a:off x="75363" y="3350542"/>
          <a:ext cx="859021" cy="859021"/>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CB81BD3-9BBC-4F98-B1D5-EF6C6756F97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7" name="Rectangle 3">
            <a:extLst>
              <a:ext uri="{FF2B5EF4-FFF2-40B4-BE49-F238E27FC236}">
                <a16:creationId xmlns:a16="http://schemas.microsoft.com/office/drawing/2014/main" id="{1C51ED7B-3462-4385-9E6B-C1832CEA8ECB}"/>
              </a:ext>
            </a:extLst>
          </p:cNvPr>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C7893E4B-63A6-46D6-A9D1-D0D512A5E7AC}" type="datetime1">
              <a:rPr lang="zh-CN" altLang="en-US"/>
              <a:pPr>
                <a:defRPr/>
              </a:pPr>
              <a:t>2020/11/30</a:t>
            </a:fld>
            <a:endParaRPr lang="en-US" altLang="zh-CN"/>
          </a:p>
        </p:txBody>
      </p:sp>
      <p:sp>
        <p:nvSpPr>
          <p:cNvPr id="216068" name="Rectangle 4">
            <a:extLst>
              <a:ext uri="{FF2B5EF4-FFF2-40B4-BE49-F238E27FC236}">
                <a16:creationId xmlns:a16="http://schemas.microsoft.com/office/drawing/2014/main" id="{12076DD0-86F7-44FC-83B6-B829B385D964}"/>
              </a:ext>
            </a:extLst>
          </p:cNvPr>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9" name="Rectangle 5">
            <a:extLst>
              <a:ext uri="{FF2B5EF4-FFF2-40B4-BE49-F238E27FC236}">
                <a16:creationId xmlns:a16="http://schemas.microsoft.com/office/drawing/2014/main" id="{DBEDF7A0-F5A9-4340-B4A2-6FD86C3819E4}"/>
              </a:ext>
            </a:extLst>
          </p:cNvPr>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2BE8CE71-C83F-43B2-8FC8-60E855EBB0B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0B3D15B-C213-4693-83BB-0E0A2FF2C9E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79" name="Rectangle 3">
            <a:extLst>
              <a:ext uri="{FF2B5EF4-FFF2-40B4-BE49-F238E27FC236}">
                <a16:creationId xmlns:a16="http://schemas.microsoft.com/office/drawing/2014/main" id="{F52E3165-6D33-42C8-B31B-9B80C5365348}"/>
              </a:ext>
            </a:extLst>
          </p:cNvPr>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0C3F3B72-AB78-4888-BF9E-11C21F6A07AD}" type="datetime1">
              <a:rPr lang="zh-CN" altLang="en-US"/>
              <a:pPr>
                <a:defRPr/>
              </a:pPr>
              <a:t>2020/11/30</a:t>
            </a:fld>
            <a:endParaRPr lang="en-US" altLang="zh-CN"/>
          </a:p>
        </p:txBody>
      </p:sp>
      <p:sp>
        <p:nvSpPr>
          <p:cNvPr id="3076" name="Rectangle 4">
            <a:extLst>
              <a:ext uri="{FF2B5EF4-FFF2-40B4-BE49-F238E27FC236}">
                <a16:creationId xmlns:a16="http://schemas.microsoft.com/office/drawing/2014/main" id="{E2C53679-87C5-47BA-8AE7-397B74D3EC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0DAB7C6F-DC7B-47DE-B586-F176C60F3E05}"/>
              </a:ext>
            </a:extLst>
          </p:cNvPr>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F9DFFA61-3F3E-4676-848A-0B6462D2D54B}"/>
              </a:ext>
            </a:extLst>
          </p:cNvPr>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83" name="Rectangle 7">
            <a:extLst>
              <a:ext uri="{FF2B5EF4-FFF2-40B4-BE49-F238E27FC236}">
                <a16:creationId xmlns:a16="http://schemas.microsoft.com/office/drawing/2014/main" id="{C0752CBF-7670-4090-8BE5-F4DA92E6E280}"/>
              </a:ext>
            </a:extLst>
          </p:cNvPr>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71560213-8A74-4579-A6A7-C21D2CFC992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55034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88901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45534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06861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2136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74369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24078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94321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7229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6786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876962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66944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527059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36623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8213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97266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37121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54925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3446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64645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226983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6F47CBC-0E07-49A9-ADD8-A09938927F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3000376" cy="690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4"/>
          <p:cNvSpPr>
            <a:spLocks noGrp="1" noChangeArrowheads="1"/>
          </p:cNvSpPr>
          <p:nvPr>
            <p:ph type="ctrTitle"/>
          </p:nvPr>
        </p:nvSpPr>
        <p:spPr>
          <a:xfrm>
            <a:off x="2339977" y="2133601"/>
            <a:ext cx="6804025" cy="1470025"/>
          </a:xfrm>
        </p:spPr>
        <p:txBody>
          <a:bodyPr/>
          <a:lstStyle>
            <a:lvl1pPr algn="ctr">
              <a:defRPr/>
            </a:lvl1pPr>
          </a:lstStyle>
          <a:p>
            <a:r>
              <a:rPr lang="zh-CN" altLang="en-US"/>
              <a:t>单击此处编辑母版标题样式</a:t>
            </a:r>
          </a:p>
        </p:txBody>
      </p:sp>
      <p:sp>
        <p:nvSpPr>
          <p:cNvPr id="89093" name="Rectangle 5"/>
          <p:cNvSpPr>
            <a:spLocks noGrp="1" noChangeArrowheads="1"/>
          </p:cNvSpPr>
          <p:nvPr>
            <p:ph type="subTitle" idx="1"/>
          </p:nvPr>
        </p:nvSpPr>
        <p:spPr>
          <a:xfrm>
            <a:off x="2339975" y="3933825"/>
            <a:ext cx="6400800" cy="1752600"/>
          </a:xfrm>
        </p:spPr>
        <p:txBody>
          <a:bodyPr/>
          <a:lstStyle>
            <a:lvl1pPr marL="0" indent="0" algn="ctr">
              <a:buFontTx/>
              <a:buNone/>
              <a:defRPr b="0"/>
            </a:lvl1pPr>
          </a:lstStyle>
          <a:p>
            <a:r>
              <a:rPr lang="zh-CN" altLang="en-US"/>
              <a:t>单击此处编辑母版副标题样式</a:t>
            </a:r>
          </a:p>
        </p:txBody>
      </p:sp>
      <p:sp>
        <p:nvSpPr>
          <p:cNvPr id="5" name="Rectangle 6">
            <a:extLst>
              <a:ext uri="{FF2B5EF4-FFF2-40B4-BE49-F238E27FC236}">
                <a16:creationId xmlns:a16="http://schemas.microsoft.com/office/drawing/2014/main" id="{52F3B185-A689-4349-A40B-D8158DFD20F2}"/>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6" name="Rectangle 7">
            <a:extLst>
              <a:ext uri="{FF2B5EF4-FFF2-40B4-BE49-F238E27FC236}">
                <a16:creationId xmlns:a16="http://schemas.microsoft.com/office/drawing/2014/main" id="{0D383089-BB29-4931-A987-6B887E164EBB}"/>
              </a:ext>
            </a:extLst>
          </p:cNvPr>
          <p:cNvSpPr>
            <a:spLocks noGrp="1" noChangeArrowheads="1"/>
          </p:cNvSpPr>
          <p:nvPr>
            <p:ph type="ftr" sz="quarter" idx="11"/>
          </p:nvPr>
        </p:nvSpPr>
        <p:spPr>
          <a:xfrm>
            <a:off x="3124200" y="6245225"/>
            <a:ext cx="2895600" cy="476250"/>
          </a:xfrm>
        </p:spPr>
        <p:txBody>
          <a:bodyPr/>
          <a:lstStyle>
            <a:lvl1pPr>
              <a:defRPr b="0">
                <a:solidFill>
                  <a:schemeClr val="tx1"/>
                </a:solidFill>
              </a:defRPr>
            </a:lvl1pPr>
          </a:lstStyle>
          <a:p>
            <a:pPr>
              <a:defRPr/>
            </a:pPr>
            <a:r>
              <a:rPr lang="en-US" altLang="zh-CN"/>
              <a:t>South China University of Technology </a:t>
            </a:r>
          </a:p>
        </p:txBody>
      </p:sp>
      <p:sp>
        <p:nvSpPr>
          <p:cNvPr id="7" name="Rectangle 8">
            <a:extLst>
              <a:ext uri="{FF2B5EF4-FFF2-40B4-BE49-F238E27FC236}">
                <a16:creationId xmlns:a16="http://schemas.microsoft.com/office/drawing/2014/main" id="{12E844DD-0D4A-4F8F-B13B-EB06C8B3E0CF}"/>
              </a:ext>
            </a:extLst>
          </p:cNvPr>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ea typeface="宋体" panose="02010600030101010101" pitchFamily="2" charset="-122"/>
              </a:defRPr>
            </a:lvl1pPr>
          </a:lstStyle>
          <a:p>
            <a:pPr>
              <a:defRPr/>
            </a:pPr>
            <a:fld id="{97781114-F30D-47B2-8998-CFF22DF7846B}" type="slidenum">
              <a:rPr lang="en-US" altLang="zh-CN"/>
              <a:pPr>
                <a:defRPr/>
              </a:pPr>
              <a:t>‹#›</a:t>
            </a:fld>
            <a:endParaRPr lang="en-US" altLang="zh-CN"/>
          </a:p>
        </p:txBody>
      </p:sp>
    </p:spTree>
    <p:extLst>
      <p:ext uri="{BB962C8B-B14F-4D97-AF65-F5344CB8AC3E}">
        <p14:creationId xmlns:p14="http://schemas.microsoft.com/office/powerpoint/2010/main" val="25945681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B35FDEF-BBB7-4478-8B96-1063EA939510}"/>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30930801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188914"/>
            <a:ext cx="2092325" cy="58324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49" y="188914"/>
            <a:ext cx="6129339" cy="58324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0A4E5C8-6B95-4472-814D-C15CFAE8D36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93425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1" y="188914"/>
            <a:ext cx="8374063" cy="5832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B3789CA3-2AED-4F54-AE33-3C93A9206FD1}"/>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488140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_GB2312" pitchFamily="49" charset="-122"/>
                <a:ea typeface="楷体_GB2312"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7E2B484-6B03-47E2-A4C9-C29E1F11BF0E}"/>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49878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2F0D6AB6-7BCD-4046-8EE3-2EE6120F435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52062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6539DD9-968D-4DCA-8694-2B198384EF6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8395564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2F7D8ABA-336B-4762-A532-06899796CB5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85117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141429CB-98B3-4052-9105-4F9771BEC1EA}"/>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857319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A10FD33-C552-440E-99A4-5BD0AB8515E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6130567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78F57B25-2C6B-41E3-A7AC-9382E6E3632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002591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91D126D-84A6-457E-AE6B-0F3AFA61F5D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003347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oleObject" Target="../embeddings/oleObject2.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3" descr="2">
            <a:extLst>
              <a:ext uri="{FF2B5EF4-FFF2-40B4-BE49-F238E27FC236}">
                <a16:creationId xmlns:a16="http://schemas.microsoft.com/office/drawing/2014/main" id="{9AF76005-54BD-4374-9071-8E11A827873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66800" y="642938"/>
            <a:ext cx="6096000"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3345AF99-8FB2-4E1A-9285-882398ABF2E6}"/>
              </a:ext>
            </a:extLst>
          </p:cNvPr>
          <p:cNvSpPr>
            <a:spLocks noGrp="1" noChangeArrowheads="1"/>
          </p:cNvSpPr>
          <p:nvPr>
            <p:ph type="title"/>
          </p:nvPr>
        </p:nvSpPr>
        <p:spPr bwMode="auto">
          <a:xfrm>
            <a:off x="323850" y="188913"/>
            <a:ext cx="813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F8CA6890-1ACF-4930-A8D4-A8718C44C1E6}"/>
              </a:ext>
            </a:extLst>
          </p:cNvPr>
          <p:cNvSpPr>
            <a:spLocks noGrp="1" noChangeArrowheads="1"/>
          </p:cNvSpPr>
          <p:nvPr>
            <p:ph type="body" idx="1"/>
          </p:nvPr>
        </p:nvSpPr>
        <p:spPr bwMode="auto">
          <a:xfrm>
            <a:off x="468313" y="1268413"/>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Picture 24">
            <a:extLst>
              <a:ext uri="{FF2B5EF4-FFF2-40B4-BE49-F238E27FC236}">
                <a16:creationId xmlns:a16="http://schemas.microsoft.com/office/drawing/2014/main" id="{5D141F0E-454B-46A6-AFE8-C82BB9B6102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50825" y="981075"/>
            <a:ext cx="7488238" cy="2159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0" name="Group 18">
            <a:extLst>
              <a:ext uri="{FF2B5EF4-FFF2-40B4-BE49-F238E27FC236}">
                <a16:creationId xmlns:a16="http://schemas.microsoft.com/office/drawing/2014/main" id="{1FD77352-EB9B-4F7F-BB1B-898797FD2533}"/>
              </a:ext>
            </a:extLst>
          </p:cNvPr>
          <p:cNvGrpSpPr>
            <a:grpSpLocks/>
          </p:cNvGrpSpPr>
          <p:nvPr userDrawn="1"/>
        </p:nvGrpSpPr>
        <p:grpSpPr bwMode="auto">
          <a:xfrm>
            <a:off x="0" y="6296025"/>
            <a:ext cx="9144000" cy="561975"/>
            <a:chOff x="0" y="0"/>
            <a:chExt cx="5760" cy="354"/>
          </a:xfrm>
        </p:grpSpPr>
        <p:graphicFrame>
          <p:nvGraphicFramePr>
            <p:cNvPr id="1032" name="Object 19">
              <a:extLst>
                <a:ext uri="{FF2B5EF4-FFF2-40B4-BE49-F238E27FC236}">
                  <a16:creationId xmlns:a16="http://schemas.microsoft.com/office/drawing/2014/main" id="{425B99C1-5E32-417E-883C-D4C08738C06A}"/>
                </a:ext>
              </a:extLst>
            </p:cNvPr>
            <p:cNvGraphicFramePr>
              <a:graphicFrameLocks noChangeAspect="1"/>
            </p:cNvGraphicFramePr>
            <p:nvPr userDrawn="1"/>
          </p:nvGraphicFramePr>
          <p:xfrm>
            <a:off x="0" y="0"/>
            <a:ext cx="5760" cy="354"/>
          </p:xfrm>
          <a:graphic>
            <a:graphicData uri="http://schemas.openxmlformats.org/presentationml/2006/ole">
              <mc:AlternateContent xmlns:mc="http://schemas.openxmlformats.org/markup-compatibility/2006">
                <mc:Choice xmlns:v="urn:schemas-microsoft-com:vml" Requires="v">
                  <p:oleObj spid="_x0000_s1592" name="Image" r:id="rId17" imgW="11868690" imgH="686198" progId="Photoshop.Image.8">
                    <p:embed/>
                  </p:oleObj>
                </mc:Choice>
                <mc:Fallback>
                  <p:oleObj name="Image" r:id="rId17" imgW="11868690" imgH="686198" progId="Photoshop.Image.8">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576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3" name="Group 20">
              <a:extLst>
                <a:ext uri="{FF2B5EF4-FFF2-40B4-BE49-F238E27FC236}">
                  <a16:creationId xmlns:a16="http://schemas.microsoft.com/office/drawing/2014/main" id="{B6E160D8-8447-4225-8557-1F3E9EE75AA0}"/>
                </a:ext>
              </a:extLst>
            </p:cNvPr>
            <p:cNvGrpSpPr>
              <a:grpSpLocks/>
            </p:cNvGrpSpPr>
            <p:nvPr userDrawn="1"/>
          </p:nvGrpSpPr>
          <p:grpSpPr bwMode="auto">
            <a:xfrm>
              <a:off x="96" y="0"/>
              <a:ext cx="3057" cy="336"/>
              <a:chOff x="96" y="0"/>
              <a:chExt cx="3057" cy="336"/>
            </a:xfrm>
          </p:grpSpPr>
          <p:graphicFrame>
            <p:nvGraphicFramePr>
              <p:cNvPr id="1034" name="Object 21">
                <a:extLst>
                  <a:ext uri="{FF2B5EF4-FFF2-40B4-BE49-F238E27FC236}">
                    <a16:creationId xmlns:a16="http://schemas.microsoft.com/office/drawing/2014/main" id="{7E67D107-63E3-46FE-B0A9-623B09CB7A83}"/>
                  </a:ext>
                </a:extLst>
              </p:cNvPr>
              <p:cNvGraphicFramePr>
                <a:graphicFrameLocks noChangeAspect="1"/>
              </p:cNvGraphicFramePr>
              <p:nvPr userDrawn="1"/>
            </p:nvGraphicFramePr>
            <p:xfrm>
              <a:off x="672" y="64"/>
              <a:ext cx="2481" cy="241"/>
            </p:xfrm>
            <a:graphic>
              <a:graphicData uri="http://schemas.openxmlformats.org/presentationml/2006/ole">
                <mc:AlternateContent xmlns:mc="http://schemas.openxmlformats.org/markup-compatibility/2006">
                  <mc:Choice xmlns:v="urn:schemas-microsoft-com:vml" Requires="v">
                    <p:oleObj spid="_x0000_s1593" name="Image" r:id="rId19" imgW="3938415" imgH="381968" progId="Photoshop.Image.5">
                      <p:embed/>
                    </p:oleObj>
                  </mc:Choice>
                  <mc:Fallback>
                    <p:oleObj name="Image" r:id="rId19" imgW="3938415" imgH="381968" progId="Photoshop.Image.5">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64"/>
                            <a:ext cx="248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22" descr="xuanchuan">
                <a:extLst>
                  <a:ext uri="{FF2B5EF4-FFF2-40B4-BE49-F238E27FC236}">
                    <a16:creationId xmlns:a16="http://schemas.microsoft.com/office/drawing/2014/main" id="{DD994FC4-7606-47FB-AD6E-FBC597331F6A}"/>
                  </a:ext>
                </a:extLst>
              </p:cNvPr>
              <p:cNvPicPr>
                <a:picLocks noChangeAspect="1" noChangeArrowheads="1" noCrop="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6" y="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 name="Rectangle 6">
            <a:extLst>
              <a:ext uri="{FF2B5EF4-FFF2-40B4-BE49-F238E27FC236}">
                <a16:creationId xmlns:a16="http://schemas.microsoft.com/office/drawing/2014/main" id="{D8428FA3-9E29-42B4-B0ED-0BC09F7C1FC8}"/>
              </a:ext>
            </a:extLst>
          </p:cNvPr>
          <p:cNvSpPr>
            <a:spLocks noGrp="1" noChangeArrowheads="1"/>
          </p:cNvSpPr>
          <p:nvPr>
            <p:ph type="ftr" sz="quarter" idx="3"/>
          </p:nvPr>
        </p:nvSpPr>
        <p:spPr bwMode="auto">
          <a:xfrm>
            <a:off x="5038725" y="6453188"/>
            <a:ext cx="4105275"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bg1"/>
                </a:solidFill>
                <a:latin typeface="Arial" charset="0"/>
                <a:ea typeface="宋体" charset="-122"/>
              </a:defRPr>
            </a:lvl1pPr>
          </a:lstStyle>
          <a:p>
            <a:pPr>
              <a:defRPr/>
            </a:pPr>
            <a:r>
              <a:rPr lang="en-US" altLang="zh-CN"/>
              <a:t>South China University of Technology </a:t>
            </a:r>
          </a:p>
        </p:txBody>
      </p:sp>
    </p:spTree>
  </p:cSld>
  <p:clrMap bg1="lt1" tx1="dk1" bg2="lt2" tx2="dk2" accent1="accent1" accent2="accent2" accent3="accent3" accent4="accent4" accent5="accent5" accent6="accent6" hlink="hlink" folHlink="folHlink"/>
  <p:sldLayoutIdLst>
    <p:sldLayoutId id="2147484020"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transition>
    <p:fade/>
  </p:transition>
  <p:hf hdr="0" dt="0"/>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charset="0"/>
          <a:ea typeface="宋体" pitchFamily="2" charset="-122"/>
        </a:defRPr>
      </a:lvl2pPr>
      <a:lvl3pPr algn="l" rtl="0" eaLnBrk="0" fontAlgn="base" hangingPunct="0">
        <a:spcBef>
          <a:spcPct val="0"/>
        </a:spcBef>
        <a:spcAft>
          <a:spcPct val="0"/>
        </a:spcAft>
        <a:defRPr sz="4000" b="1">
          <a:solidFill>
            <a:schemeClr val="tx2"/>
          </a:solidFill>
          <a:latin typeface="Arial" charset="0"/>
          <a:ea typeface="宋体" pitchFamily="2" charset="-122"/>
        </a:defRPr>
      </a:lvl3pPr>
      <a:lvl4pPr algn="l" rtl="0" eaLnBrk="0" fontAlgn="base" hangingPunct="0">
        <a:spcBef>
          <a:spcPct val="0"/>
        </a:spcBef>
        <a:spcAft>
          <a:spcPct val="0"/>
        </a:spcAft>
        <a:defRPr sz="4000" b="1">
          <a:solidFill>
            <a:schemeClr val="tx2"/>
          </a:solidFill>
          <a:latin typeface="Arial" charset="0"/>
          <a:ea typeface="宋体" pitchFamily="2" charset="-122"/>
        </a:defRPr>
      </a:lvl4pPr>
      <a:lvl5pPr algn="l" rtl="0" eaLnBrk="0" fontAlgn="base" hangingPunct="0">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3FDFF7F5-2818-4505-8665-0DD4B9F712BC}"/>
              </a:ext>
            </a:extLst>
          </p:cNvPr>
          <p:cNvGraphicFramePr>
            <a:graphicFrameLocks noGrp="1" noChangeAspect="1"/>
          </p:cNvGraphicFramePr>
          <p:nvPr>
            <p:ph idx="1"/>
          </p:nvPr>
        </p:nvGraphicFramePr>
        <p:xfrm>
          <a:off x="0" y="2105025"/>
          <a:ext cx="9144000" cy="4752975"/>
        </p:xfrm>
        <a:graphic>
          <a:graphicData uri="http://schemas.openxmlformats.org/presentationml/2006/ole">
            <mc:AlternateContent xmlns:mc="http://schemas.openxmlformats.org/markup-compatibility/2006">
              <mc:Choice xmlns:v="urn:schemas-microsoft-com:vml" Requires="v">
                <p:oleObj spid="_x0000_s6249" name="Image" r:id="rId3" imgW="7619048" imgH="5422222" progId="Photoshop.Image.7">
                  <p:embed/>
                </p:oleObj>
              </mc:Choice>
              <mc:Fallback>
                <p:oleObj name="Image" r:id="rId3" imgW="7619048" imgH="5422222" progId="Photoshop.Image.7">
                  <p:embed/>
                  <p:pic>
                    <p:nvPicPr>
                      <p:cNvPr id="5122" name="Object 2">
                        <a:extLst>
                          <a:ext uri="{FF2B5EF4-FFF2-40B4-BE49-F238E27FC236}">
                            <a16:creationId xmlns:a16="http://schemas.microsoft.com/office/drawing/2014/main" id="{3FDFF7F5-2818-4505-8665-0DD4B9F71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5025"/>
                        <a:ext cx="9144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3">
            <a:extLst>
              <a:ext uri="{FF2B5EF4-FFF2-40B4-BE49-F238E27FC236}">
                <a16:creationId xmlns:a16="http://schemas.microsoft.com/office/drawing/2014/main" id="{86D9DEB9-FB7A-49D4-8C71-F3006C3BFA11}"/>
              </a:ext>
            </a:extLst>
          </p:cNvPr>
          <p:cNvSpPr>
            <a:spLocks noChangeArrowheads="1"/>
          </p:cNvSpPr>
          <p:nvPr/>
        </p:nvSpPr>
        <p:spPr bwMode="auto">
          <a:xfrm>
            <a:off x="0" y="2636838"/>
            <a:ext cx="9144000" cy="15113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spcAft>
                <a:spcPct val="0"/>
              </a:spcAft>
              <a:buFontTx/>
              <a:buNone/>
            </a:pPr>
            <a:r>
              <a:rPr lang="en-US" altLang="zh-CN" sz="2400" dirty="0">
                <a:solidFill>
                  <a:schemeClr val="accent2"/>
                </a:solidFill>
                <a:latin typeface="楷体_GB2312" pitchFamily="49" charset="-122"/>
                <a:ea typeface="楷体_GB2312" pitchFamily="49" charset="-122"/>
              </a:rPr>
              <a:t>   </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华南理工大学工商管理学院  王侃</a:t>
            </a:r>
            <a:b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b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Email: bmwangkan@scut.edu.cn</a:t>
            </a:r>
            <a:b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b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2020</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月</a:t>
            </a:r>
          </a:p>
        </p:txBody>
      </p:sp>
      <p:sp>
        <p:nvSpPr>
          <p:cNvPr id="5124" name="Text Box 6">
            <a:extLst>
              <a:ext uri="{FF2B5EF4-FFF2-40B4-BE49-F238E27FC236}">
                <a16:creationId xmlns:a16="http://schemas.microsoft.com/office/drawing/2014/main" id="{8F2259B2-91B9-4DEF-8668-6F4B94FDAD55}"/>
              </a:ext>
            </a:extLst>
          </p:cNvPr>
          <p:cNvSpPr txBox="1">
            <a:spLocks noChangeArrowheads="1"/>
          </p:cNvSpPr>
          <p:nvPr/>
        </p:nvSpPr>
        <p:spPr bwMode="auto">
          <a:xfrm>
            <a:off x="0" y="765175"/>
            <a:ext cx="9144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zh-CN" altLang="en-US" sz="4400" dirty="0">
                <a:solidFill>
                  <a:schemeClr val="tx2"/>
                </a:solidFill>
                <a:latin typeface="楷体" panose="02010609060101010101" pitchFamily="49" charset="-122"/>
                <a:ea typeface="楷体" panose="02010609060101010101" pitchFamily="49" charset="-122"/>
              </a:rPr>
              <a:t>创业管理 </a:t>
            </a:r>
            <a:br>
              <a:rPr lang="zh-CN" altLang="en-US" sz="4400" dirty="0">
                <a:solidFill>
                  <a:schemeClr val="tx2"/>
                </a:solidFill>
                <a:latin typeface="楷体" panose="02010609060101010101" pitchFamily="49" charset="-122"/>
                <a:ea typeface="楷体" panose="02010609060101010101" pitchFamily="49" charset="-122"/>
              </a:rPr>
            </a:br>
            <a:r>
              <a:rPr lang="zh-CN" altLang="en-US" sz="3600" dirty="0">
                <a:solidFill>
                  <a:schemeClr val="tx2"/>
                </a:solidFill>
                <a:latin typeface="楷体" panose="02010609060101010101" pitchFamily="49" charset="-122"/>
                <a:ea typeface="楷体" panose="02010609060101010101" pitchFamily="49" charset="-122"/>
              </a:rPr>
              <a:t>工商管理学院本科生课程</a:t>
            </a:r>
            <a:endParaRPr lang="zh-CN" altLang="en-US" sz="3600" dirty="0">
              <a:latin typeface="楷体" panose="02010609060101010101" pitchFamily="49" charset="-122"/>
              <a:ea typeface="楷体" panose="02010609060101010101" pitchFamily="49" charset="-122"/>
            </a:endParaRPr>
          </a:p>
        </p:txBody>
      </p:sp>
      <p:sp>
        <p:nvSpPr>
          <p:cNvPr id="5125" name="页脚占位符 5">
            <a:extLst>
              <a:ext uri="{FF2B5EF4-FFF2-40B4-BE49-F238E27FC236}">
                <a16:creationId xmlns:a16="http://schemas.microsoft.com/office/drawing/2014/main" id="{57206A3C-D229-4B58-9D11-30EA9BCE3DF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6F676-CEB8-44DF-8244-A3CEE9414F27}"/>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如何养成大老板的胸怀和格局？</a:t>
            </a:r>
          </a:p>
        </p:txBody>
      </p:sp>
      <p:sp>
        <p:nvSpPr>
          <p:cNvPr id="3" name="内容占位符 2">
            <a:extLst>
              <a:ext uri="{FF2B5EF4-FFF2-40B4-BE49-F238E27FC236}">
                <a16:creationId xmlns:a16="http://schemas.microsoft.com/office/drawing/2014/main" id="{A106E8D1-FA4F-40FA-A257-ED4037399A4B}"/>
              </a:ext>
            </a:extLst>
          </p:cNvPr>
          <p:cNvSpPr>
            <a:spLocks noGrp="1"/>
          </p:cNvSpPr>
          <p:nvPr>
            <p:ph idx="1"/>
          </p:nvPr>
        </p:nvSpPr>
        <p:spPr>
          <a:xfrm>
            <a:off x="35496" y="1268413"/>
            <a:ext cx="9217024" cy="4752975"/>
          </a:xfrm>
        </p:spPr>
        <p:txBody>
          <a:bodyPr/>
          <a:lstStyle/>
          <a:p>
            <a:r>
              <a:rPr lang="zh-CN" altLang="en-US" sz="2000" b="0" dirty="0">
                <a:latin typeface="楷体" panose="02010609060101010101" pitchFamily="49" charset="-122"/>
                <a:ea typeface="楷体" panose="02010609060101010101" pitchFamily="49" charset="-122"/>
              </a:rPr>
              <a:t>要有自信心、没有绝对正确的人、只有难以获得的信任、凝聚力很重要</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眼光长远、没有永远的敌人、也没有永远的朋友、只有永远的利益</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理性上在商言商意味着功能和不可替代的能力是第一位的考虑</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发现或识别到机会或者风险就立即行动、给重金、要求技术人员限期出方案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主管财务的人员要木讷、专家型知识结构、家庭和睦作风正派、从一而终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关注成长中的市场规模与份额、培养迭代的现金牛、保障一线的服务满意度</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减少乌龙事件、为人处世有耐心、相信市场的力量、双向选择实现最优配置</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控制个人情绪和言语方式、依靠击中要害的事实和与此对应的奖惩树立威信</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厘清组织上下的人际关系和利益关系、建立合理的利益分配原则、保持中立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在每个部门设立背对背单线联系的几个不同职级的员工、搜集真实信息</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目光长远、与合作伙伴谈判尽量让对方超出预期、以求长期合作、准</a:t>
            </a: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备</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0" dirty="0">
                <a:latin typeface="楷体" panose="02010609060101010101" pitchFamily="49" charset="-122"/>
                <a:ea typeface="楷体" panose="02010609060101010101" pitchFamily="49" charset="-122"/>
              </a:rPr>
              <a:t>方案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谋人做最坏打算、谋事做最复杂最出其不意的打算、论功行赏做最简单打算</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提前十年培养、考察、检验继任者、铁打的营盘流水的兵、依靠制度治理</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4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9238B3E8-E193-4182-B26D-574652471EBC}"/>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456309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C859F-2920-4C67-BE3D-EBD2BCD5D991}"/>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如何带领一支富有创新活力的团队？</a:t>
            </a:r>
          </a:p>
        </p:txBody>
      </p:sp>
      <p:sp>
        <p:nvSpPr>
          <p:cNvPr id="3" name="内容占位符 2">
            <a:extLst>
              <a:ext uri="{FF2B5EF4-FFF2-40B4-BE49-F238E27FC236}">
                <a16:creationId xmlns:a16="http://schemas.microsoft.com/office/drawing/2014/main" id="{E51C572E-13B0-4FBB-847A-D7E21141DF0A}"/>
              </a:ext>
            </a:extLst>
          </p:cNvPr>
          <p:cNvSpPr>
            <a:spLocks noGrp="1"/>
          </p:cNvSpPr>
          <p:nvPr>
            <p:ph idx="1"/>
          </p:nvPr>
        </p:nvSpPr>
        <p:spPr>
          <a:xfrm>
            <a:off x="107504" y="1143000"/>
            <a:ext cx="9036496" cy="4752975"/>
          </a:xfrm>
        </p:spPr>
        <p:txBody>
          <a:bodyPr/>
          <a:lstStyle/>
          <a:p>
            <a:r>
              <a:rPr lang="zh-CN" altLang="en-US" sz="2000" b="0" dirty="0">
                <a:latin typeface="楷体" panose="02010609060101010101" pitchFamily="49" charset="-122"/>
                <a:ea typeface="楷体" panose="02010609060101010101" pitchFamily="49" charset="-122"/>
              </a:rPr>
              <a:t>让每个人竞相绽放、做他们自己、在此基础上树立组织规范</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最可靠的安防是了解每个成员的真实面目、并铸就可行的解决方案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设计组织中不设上限的创新创意机制、不受制于任何职位和世俗的牵绊</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说服成员接受彼此在组织中的实际分工、不是每个会做菜的厨子都适合当领班、按照贡献而非职级定薪酬和奖金、为成员营造舒心的干事业环境</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在上市之前依靠内部股份挽留优秀员工、上市之后依靠团队分工留人</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通过内部邮件每个月发送一个问题清单、以便了解决策层感兴趣的内部信息</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定期进行组织内部大调查、清理门户、识别组织顽疾、正风肃纪、对症下药</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重视食堂伙食、给加班的员工准备夜宵和下午茶、节假日有员工打卡上班食堂就正常上班、准备食材数量根据打卡人数而定、质量不减</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公司走廊和过道设置幼儿园风格、有爱、颜色鲜艳的半圆形和圆形的讨论桌和小沙发、供员工低声研讨商议、公司茶水间设置摄像头、但准备丰富多样的零食和方便食品、定期更换种类、由后勤部的年轻人搜罗各地美食小样</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不开会时上班可以迟到</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0" dirty="0">
                <a:latin typeface="楷体" panose="02010609060101010101" pitchFamily="49" charset="-122"/>
                <a:ea typeface="楷体" panose="02010609060101010101" pitchFamily="49" charset="-122"/>
              </a:rPr>
              <a:t>个小时以内，但工作以结果为导向、迟到意味着创意</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2B91F158-B6D9-4B7C-B8E7-2B8E38AFD8C5}"/>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41721154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5DA9B-3A47-4D82-9DEE-7E6FB56341B3}"/>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如何应对意外事件和未预料到的紧急事件？</a:t>
            </a:r>
          </a:p>
        </p:txBody>
      </p:sp>
      <p:sp>
        <p:nvSpPr>
          <p:cNvPr id="3" name="内容占位符 2">
            <a:extLst>
              <a:ext uri="{FF2B5EF4-FFF2-40B4-BE49-F238E27FC236}">
                <a16:creationId xmlns:a16="http://schemas.microsoft.com/office/drawing/2014/main" id="{1B966984-D42B-4B15-8782-909076E766EF}"/>
              </a:ext>
            </a:extLst>
          </p:cNvPr>
          <p:cNvSpPr>
            <a:spLocks noGrp="1"/>
          </p:cNvSpPr>
          <p:nvPr>
            <p:ph idx="1"/>
          </p:nvPr>
        </p:nvSpPr>
        <p:spPr>
          <a:xfrm>
            <a:off x="71500" y="1268760"/>
            <a:ext cx="9001000" cy="4752975"/>
          </a:xfrm>
        </p:spPr>
        <p:txBody>
          <a:bodyPr/>
          <a:lstStyle/>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遇到突发事件、首先要冷静、平复情绪、做出重要决定之前、听一会轻音乐、放松身心、或者窝在沙发里闭目养神一会、待大脑清空后、起来决策</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在事件发生和做出决策之间的时间空隙里，平静和友善的心情是为了厘清事件的前因后果和来龙去脉，对事件发生的态势和趋势做出评估</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核实事件中不合理或者反直觉的线索和事实、对事件整体的合理性做出判断、搜集进一步的信息、不要妄下结论、信息可能失真、也可能是障眼法</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真正的较量发生在熟悉对方底细和战略意图之后的博弈、结果取决于力量对比和意志决心以及战略定力、也取决于成本收益之间的权衡利弊</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组织一个团队、例如公司战略部、做战时决策分析、打通所有进路的因果</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媒体有朋友、政府有渠道、民间有眼线、八卦新闻可以发声明和律师函</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把慈善作为平台获取粉丝资源的一种渠道、慈善筹资与广告等模式结合</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经常发生或者已经发生过的意外事件应该作为常规事件作出战略响应的储备</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能够通过基础设施和规则确立解决的经常性意外应该投资从根本上解决</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设立公共关系部、舆情和危机公关管理部、战略部、网络与信息安全部</a:t>
            </a:r>
          </a:p>
        </p:txBody>
      </p:sp>
      <p:sp>
        <p:nvSpPr>
          <p:cNvPr id="4" name="页脚占位符 3">
            <a:extLst>
              <a:ext uri="{FF2B5EF4-FFF2-40B4-BE49-F238E27FC236}">
                <a16:creationId xmlns:a16="http://schemas.microsoft.com/office/drawing/2014/main" id="{52135E04-AF62-4FBE-BD0C-C99A4E6F0FA5}"/>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43681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503CF-1501-4C6E-BBB7-882FD0C2C17B}"/>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如何在组织内部制定规则、定规矩？</a:t>
            </a:r>
          </a:p>
        </p:txBody>
      </p:sp>
      <p:sp>
        <p:nvSpPr>
          <p:cNvPr id="3" name="内容占位符 2">
            <a:extLst>
              <a:ext uri="{FF2B5EF4-FFF2-40B4-BE49-F238E27FC236}">
                <a16:creationId xmlns:a16="http://schemas.microsoft.com/office/drawing/2014/main" id="{D7EE4D64-782A-4ED3-BC49-2978DF6D4940}"/>
              </a:ext>
            </a:extLst>
          </p:cNvPr>
          <p:cNvSpPr>
            <a:spLocks noGrp="1"/>
          </p:cNvSpPr>
          <p:nvPr>
            <p:ph idx="1"/>
          </p:nvPr>
        </p:nvSpPr>
        <p:spPr>
          <a:xfrm>
            <a:off x="35496" y="1268413"/>
            <a:ext cx="8928992" cy="4752975"/>
          </a:xfrm>
        </p:spPr>
        <p:txBody>
          <a:bodyPr/>
          <a:lstStyle/>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组织成员的期望是构建组织微文化的基础、期望管理是提高满意度的基础</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资源限制、时间限制、能力限制是制定规则时的核心关切</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组织规则目的在于维系众人协同作业的有序关系、同时允许个体层面攀登智力高峰</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组织规则的修改应该顺应大多数民意、让群众乐呵满意的修改会顺利执行</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做老大第一件事要学会咽苦水、依然守正创新、生活虐我千百遍、我待生活如初恋、用浩然正气激发促进推动组织成长、在成长中化解矛盾问题、人气和很重要、不要浪费能量在内耗上</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没有不好、不能干的人和团队、只有不能激发创造力和团结协作的领导力</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定规矩要考虑地板和天花板、在上下限上明确组织成员的行为规范</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组织规则服从于已得共识的组织愿景、使命、目标、战略、任务分解、岗位职责、奖惩规范、晋升制度</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在组织中将团队构建合法化、采纳规章制度考核每个团队的绩效、鼓励团队内部充分合作、鼓励跨越团队平行竞争</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页脚占位符 3">
            <a:extLst>
              <a:ext uri="{FF2B5EF4-FFF2-40B4-BE49-F238E27FC236}">
                <a16:creationId xmlns:a16="http://schemas.microsoft.com/office/drawing/2014/main" id="{0995B9F2-C4FC-496C-838F-C8F6636BF35D}"/>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489699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99E3F-1407-4FE7-B7DE-198EDBA0D71F}"/>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如何抢救一个危机中的新企业？</a:t>
            </a:r>
          </a:p>
        </p:txBody>
      </p:sp>
      <p:sp>
        <p:nvSpPr>
          <p:cNvPr id="3" name="内容占位符 2">
            <a:extLst>
              <a:ext uri="{FF2B5EF4-FFF2-40B4-BE49-F238E27FC236}">
                <a16:creationId xmlns:a16="http://schemas.microsoft.com/office/drawing/2014/main" id="{FE268F85-049E-4AE4-A7B8-5652F3864628}"/>
              </a:ext>
            </a:extLst>
          </p:cNvPr>
          <p:cNvSpPr>
            <a:spLocks noGrp="1"/>
          </p:cNvSpPr>
          <p:nvPr>
            <p:ph idx="1"/>
          </p:nvPr>
        </p:nvSpPr>
        <p:spPr>
          <a:xfrm>
            <a:off x="143508" y="1143000"/>
            <a:ext cx="8856984" cy="4752975"/>
          </a:xfrm>
        </p:spPr>
        <p:txBody>
          <a:bodyPr/>
          <a:lstStyle/>
          <a:p>
            <a:r>
              <a:rPr lang="zh-CN" altLang="en-US" sz="2000" b="0" dirty="0">
                <a:latin typeface="楷体" panose="02010609060101010101" pitchFamily="49" charset="-122"/>
                <a:ea typeface="楷体" panose="02010609060101010101" pitchFamily="49" charset="-122"/>
              </a:rPr>
              <a:t>整合变卖资源、冗余资产变现、识别盈利的现金牛并优先配置资源、禁止孤注一掷地将所有生机投入一次性赌博活动中除非代价可承受、在面临生死存亡的转折点时不要对投入研发经费持犹豫态度、外部威胁有助于形成内部凝聚力、士气需要鼓舞</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剥离无效业务和无效资产、解雇闲置人员和关系户、保留核心骨干、创始人员、职业技术人员、研发人员和中青年管理人才、正风肃纪、考核效率</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做什么都可能盈利、做什么也都可能不盈利、决定要做的主营业务要坚持完善制度直到开始盈利、不要随意转移注意力开启投机行为、附着核心能力的主营业务类目一旦确立就要力求争做百年老店</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失信一次的人记过、严重失信一次的人解雇</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确保组织成员完整理解领导人的战略意图和企业文化、包括很多细微之处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争取与组织发展阶段和资源实力相匹配的机会和业务、不要想一步登天、稳扎稳打</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魔鬼都在细节处、卓越服务是致胜法宝、人性化是服务的宗旨和目标</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不要卖掉小企业、除非需要钱而不需要创立的事业、新企业是活的提款机</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6D77AE17-DE32-469C-9782-6BDEFB5C99B1}"/>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5337975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5A034-26B7-4513-820A-4FDFC59D2418}"/>
              </a:ext>
            </a:extLst>
          </p:cNvPr>
          <p:cNvSpPr>
            <a:spLocks noGrp="1"/>
          </p:cNvSpPr>
          <p:nvPr>
            <p:ph type="title"/>
          </p:nvPr>
        </p:nvSpPr>
        <p:spPr/>
        <p:txBody>
          <a:bodyPr/>
          <a:lstStyle/>
          <a:p>
            <a:r>
              <a:rPr lang="zh-CN" altLang="en-US" sz="2400" b="0" dirty="0">
                <a:latin typeface="楷体" panose="02010609060101010101" pitchFamily="49" charset="-122"/>
                <a:ea typeface="楷体" panose="02010609060101010101" pitchFamily="49" charset="-122"/>
              </a:rPr>
              <a:t>如何与人相交、如何拓展人脉、如何经营有效人际关系？</a:t>
            </a:r>
          </a:p>
        </p:txBody>
      </p:sp>
      <p:sp>
        <p:nvSpPr>
          <p:cNvPr id="3" name="内容占位符 2">
            <a:extLst>
              <a:ext uri="{FF2B5EF4-FFF2-40B4-BE49-F238E27FC236}">
                <a16:creationId xmlns:a16="http://schemas.microsoft.com/office/drawing/2014/main" id="{C4E9B91C-D8DB-4FE9-8B3E-6BAECA73E28B}"/>
              </a:ext>
            </a:extLst>
          </p:cNvPr>
          <p:cNvSpPr>
            <a:spLocks noGrp="1"/>
          </p:cNvSpPr>
          <p:nvPr>
            <p:ph idx="1"/>
          </p:nvPr>
        </p:nvSpPr>
        <p:spPr/>
        <p:txBody>
          <a:bodyPr/>
          <a:lstStyle/>
          <a:p>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个村长不如</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个习近平、网络中心度很重要</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0" dirty="0">
                <a:latin typeface="楷体" panose="02010609060101010101" pitchFamily="49" charset="-122"/>
                <a:ea typeface="楷体" panose="02010609060101010101" pitchFamily="49" charset="-122"/>
              </a:rPr>
              <a:t>与位高者相交应不卑不亢、与无聊者相交可保持沉默</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送礼物要金额价值与其付出和身份地位相匹配、避免予人心理失衡</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求人办事送礼品要体现精挑细选的独到心意、信号是选礼品的时间和心思比礼品售价更值钱</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有时改变局部利益分割规则、使资源优先配送给关键少数可以省钱</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腹有诗书气自华、人们都是惺惺相惜、臭味相投的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吾日三省吾身不如开卷有益、社会信息输入无法增加思维深度和高度、艰深的理论和学术训练绝对有助于提高智力建制的水平</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做个社会交往中的外交家而非活动家、以善意的建议提高沟通质量、换位思考、为他人着想、站在对方的立场上看问题、言他之所想、解他之所急</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价值创造是社会交往的根本立场、没有空手套白狼、也没有天上掉馅饼、如果有、是陷阱、你能为对方创造什么价值呢？</a:t>
            </a:r>
          </a:p>
        </p:txBody>
      </p:sp>
      <p:sp>
        <p:nvSpPr>
          <p:cNvPr id="4" name="页脚占位符 3">
            <a:extLst>
              <a:ext uri="{FF2B5EF4-FFF2-40B4-BE49-F238E27FC236}">
                <a16:creationId xmlns:a16="http://schemas.microsoft.com/office/drawing/2014/main" id="{0ADE9EDB-3CCC-4D7F-99EF-94D0AAFB6044}"/>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682490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B3F49-D91B-4235-9639-06DF7C7CF66C}"/>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如何避免使他人为难？</a:t>
            </a:r>
          </a:p>
        </p:txBody>
      </p:sp>
      <p:sp>
        <p:nvSpPr>
          <p:cNvPr id="3" name="内容占位符 2">
            <a:extLst>
              <a:ext uri="{FF2B5EF4-FFF2-40B4-BE49-F238E27FC236}">
                <a16:creationId xmlns:a16="http://schemas.microsoft.com/office/drawing/2014/main" id="{DDCF76DF-52D4-4691-839B-1FC87A180EF4}"/>
              </a:ext>
            </a:extLst>
          </p:cNvPr>
          <p:cNvSpPr>
            <a:spLocks noGrp="1"/>
          </p:cNvSpPr>
          <p:nvPr>
            <p:ph idx="1"/>
          </p:nvPr>
        </p:nvSpPr>
        <p:spPr>
          <a:xfrm>
            <a:off x="305775" y="1143000"/>
            <a:ext cx="8229600" cy="4752975"/>
          </a:xfrm>
        </p:spPr>
        <p:txBody>
          <a:bodyPr/>
          <a:lstStyle/>
          <a:p>
            <a:r>
              <a:rPr lang="zh-CN" altLang="en-US" sz="2000" b="0" dirty="0">
                <a:latin typeface="楷体" panose="02010609060101010101" pitchFamily="49" charset="-122"/>
                <a:ea typeface="楷体" panose="02010609060101010101" pitchFamily="49" charset="-122"/>
              </a:rPr>
              <a:t>不要在互相竞争的人面前说对方坏话、流言蜚语增加了竞争强度或者刻意使人将二者比较、增加对立面</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给下属奖励要在事成之前、给上级酬谢要在事成之后</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毛遂自荐有时好过委托代理推荐人和保荐人、气味相投的毛遂自荐是免费的机会、关键在于能力、创意和解决方案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在组织活动中讨好处或者与同事谈判利益分配要考虑自身地位、处境和整体纵向平衡、一味往自己兜里揣糖果的人最终会被抛弃、讨人嫌</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驾驭旁人需要深谙其道、初出茅庐能忍便忍、观察、少言语</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主持一个席局、要尽量让每个人有发言的机会、顺序可灵活处置、让最尊贵的人收尾、让买单的人开局、让年轻人先敬长辈和资深的人、让有权势的人提出倡议、让人缘好的人活跃气氛、让老实人不吃亏</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点菜要考虑颜色、价格、荤素的搭配、考虑预算前提下最大限度满足吃宴人的个人口味和爱好、每个尊贵的人有一个必点菜会增色不少</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人前不论人长短、人后不论人是非；直抒己见、直面问题、解决问题、结交朋友</a:t>
            </a:r>
            <a:endParaRPr lang="en-US" altLang="zh-CN"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1C15971F-CEF2-4F5A-BDBC-57132BAFADC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3786796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F203-8A9E-4A26-8572-1C804818D301}"/>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如何在下属的职位上辅佐决策以获得晋升？</a:t>
            </a:r>
          </a:p>
        </p:txBody>
      </p:sp>
      <p:sp>
        <p:nvSpPr>
          <p:cNvPr id="3" name="内容占位符 2">
            <a:extLst>
              <a:ext uri="{FF2B5EF4-FFF2-40B4-BE49-F238E27FC236}">
                <a16:creationId xmlns:a16="http://schemas.microsoft.com/office/drawing/2014/main" id="{1C6C2AB3-BC08-44B7-8883-532C6FC15072}"/>
              </a:ext>
            </a:extLst>
          </p:cNvPr>
          <p:cNvSpPr>
            <a:spLocks noGrp="1"/>
          </p:cNvSpPr>
          <p:nvPr>
            <p:ph idx="1"/>
          </p:nvPr>
        </p:nvSpPr>
        <p:spPr/>
        <p:txBody>
          <a:bodyPr/>
          <a:lstStyle/>
          <a:p>
            <a:r>
              <a:rPr lang="zh-CN" altLang="en-US" sz="2000" b="0" dirty="0">
                <a:latin typeface="楷体" panose="02010609060101010101" pitchFamily="49" charset="-122"/>
                <a:ea typeface="楷体" panose="02010609060101010101" pitchFamily="49" charset="-122"/>
              </a:rPr>
              <a:t>不应喧宾夺主、不应功高盖主、不应与核心领导人意见相左、不抱怨</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没有调查研究就没有发言权、没有深入的调查研究就没有最优方案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颠覆式创新的提案要在会议之前提交核心领导层过目、不要冒失莽撞</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讲话的原则是说的都是真的、真的不一定都说</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做事不要患得患失、看准的事去做、看准的人去结交</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提出的议案需要以最小的伤口和改革换来最大的整体收益、杠杆效应</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每一次有经费的任务都为上级节省一点点开支、交还上级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执行上级决策时应盘活权限内资产或者资源、制度的生态效应、制定商业模式创新以争取更大的资源灵活性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理论和意识形态方面高于当权者时应就具体问题私下沟通、不可当众驳领导面子、使下不来台、或者显得局促</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不争吵、说话和言细语、心态平常、心境平和、不争不抢、顺其自然</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搂草打兔子、搂草是本分、打到兔子是中奖、执此心态</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6164DEAC-681F-4D0B-8158-C3143A13362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008441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8F4D3-F529-4EC7-BFCA-2CEBF5F141B3}"/>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如何看透事物本质、看穿人而不说穿？</a:t>
            </a:r>
          </a:p>
        </p:txBody>
      </p:sp>
      <p:sp>
        <p:nvSpPr>
          <p:cNvPr id="3" name="内容占位符 2">
            <a:extLst>
              <a:ext uri="{FF2B5EF4-FFF2-40B4-BE49-F238E27FC236}">
                <a16:creationId xmlns:a16="http://schemas.microsoft.com/office/drawing/2014/main" id="{5C9D4281-623B-4010-AADB-31B8FB31C88C}"/>
              </a:ext>
            </a:extLst>
          </p:cNvPr>
          <p:cNvSpPr>
            <a:spLocks noGrp="1"/>
          </p:cNvSpPr>
          <p:nvPr>
            <p:ph idx="1"/>
          </p:nvPr>
        </p:nvSpPr>
        <p:spPr>
          <a:xfrm>
            <a:off x="251520" y="1268413"/>
            <a:ext cx="8446393" cy="4752975"/>
          </a:xfrm>
        </p:spPr>
        <p:txBody>
          <a:bodyPr/>
          <a:lstStyle/>
          <a:p>
            <a:r>
              <a:rPr lang="zh-CN" altLang="en-US" sz="2000" b="0" dirty="0">
                <a:latin typeface="楷体" panose="02010609060101010101" pitchFamily="49" charset="-122"/>
                <a:ea typeface="楷体" panose="02010609060101010101" pitchFamily="49" charset="-122"/>
              </a:rPr>
              <a:t>事物发展运行有三个基点：初始资源禀赋分布、利益输送和分配规则、战略联盟或者团队帮派的力量对比</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考察每个人在局势中的作用有三个角度：领导力、话语权、执行力</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识别处于多个团队边缘的耦合协调人、沟通信息、使成为粘合剂</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识别竞争性团队的边界、在制度上允许平行竞争、鼓励包容性合作</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识别多个利益联盟之间的共同利益与核心关切、促进组织联合与和睦</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人有弱点、每个人都是跛脚人、不可求全责备、用人用其长处、用团队弥补其短处、彼此需要和互相补充的团队是最佳队友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有时看穿不说穿、是因为伤感情、不用刀子去捅别人柔软之处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不用别人主动暴露给自己的弱点攻击他们</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有时自己笃定的对人的判断可能是片面的、人是变化的、多面的、等一等、他们心情会变好、行为会变善意、不要一点风吹草动就进攻</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对于不可抗力、相信一切安排都是最好的安排、如果不是、没到最后</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2565E0F6-0A61-48B1-B9BA-7F2F032845B5}"/>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1058722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2024-F2FC-4A29-9C94-ECF85E653C3E}"/>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如何做将才、如何做帅才？</a:t>
            </a:r>
          </a:p>
        </p:txBody>
      </p:sp>
      <p:sp>
        <p:nvSpPr>
          <p:cNvPr id="3" name="内容占位符 2">
            <a:extLst>
              <a:ext uri="{FF2B5EF4-FFF2-40B4-BE49-F238E27FC236}">
                <a16:creationId xmlns:a16="http://schemas.microsoft.com/office/drawing/2014/main" id="{0706C443-C8F1-417D-8277-4D00336C4E4A}"/>
              </a:ext>
            </a:extLst>
          </p:cNvPr>
          <p:cNvSpPr>
            <a:spLocks noGrp="1"/>
          </p:cNvSpPr>
          <p:nvPr>
            <p:ph idx="1"/>
          </p:nvPr>
        </p:nvSpPr>
        <p:spPr/>
        <p:txBody>
          <a:bodyPr/>
          <a:lstStyle/>
          <a:p>
            <a:r>
              <a:rPr lang="zh-CN" altLang="en-US" sz="2000" b="0" dirty="0">
                <a:latin typeface="楷体" panose="02010609060101010101" pitchFamily="49" charset="-122"/>
                <a:ea typeface="楷体" panose="02010609060101010101" pitchFamily="49" charset="-122"/>
              </a:rPr>
              <a:t>将才对事情结果负责、因做事而用人</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帅才对人员行为负责、因用人而做事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将才管理行政、帅才管理意识形态和思想觉悟</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将才对绩效、效率负责</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帅才对政治正确、政治稳定负责</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一个人身上兼具将才和帅才的影子、两者是阴阳、互相补充</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局势稳定的前提是唯一领导核心、是凝聚力和避免群雄逐鹿的根本</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帅才离不开将才、将才离不开帅才</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不懂如何做帅才的将才只是将才</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不懂如何做将才的帅才不是真帅才</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好的将才通过利益分享激发员工活力和创造力</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好的帅才通过制度建设捋顺利益关系、促进政通人和</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先做将才、才有可能成为帅才</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65F27734-6FA0-478E-9417-B9FF588FCE7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2840654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E2112E2-7034-42EB-A040-B80B1D24B73E}"/>
              </a:ext>
            </a:extLst>
          </p:cNvPr>
          <p:cNvSpPr>
            <a:spLocks noChangeArrowheads="1"/>
          </p:cNvSpPr>
          <p:nvPr/>
        </p:nvSpPr>
        <p:spPr bwMode="auto">
          <a:xfrm>
            <a:off x="228600" y="20574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zh-CN" sz="3600" b="0">
              <a:solidFill>
                <a:schemeClr val="tx2"/>
              </a:solidFill>
              <a:latin typeface="黑体" panose="02010609060101010101" pitchFamily="49" charset="-122"/>
              <a:ea typeface="黑体" panose="02010609060101010101" pitchFamily="49" charset="-122"/>
            </a:endParaRPr>
          </a:p>
        </p:txBody>
      </p:sp>
      <p:sp>
        <p:nvSpPr>
          <p:cNvPr id="6147" name="Rectangle 3">
            <a:extLst>
              <a:ext uri="{FF2B5EF4-FFF2-40B4-BE49-F238E27FC236}">
                <a16:creationId xmlns:a16="http://schemas.microsoft.com/office/drawing/2014/main" id="{995AEC71-1219-4EFD-929A-5B2544EA8955}"/>
              </a:ext>
            </a:extLst>
          </p:cNvPr>
          <p:cNvSpPr>
            <a:spLocks noGrp="1" noChangeArrowheads="1"/>
          </p:cNvSpPr>
          <p:nvPr>
            <p:ph type="subTitle" idx="1"/>
          </p:nvPr>
        </p:nvSpPr>
        <p:spPr>
          <a:xfrm>
            <a:off x="3275856" y="1987550"/>
            <a:ext cx="5345857" cy="2954338"/>
          </a:xfrm>
          <a:noFill/>
        </p:spPr>
        <p:txBody>
          <a:bodyPr lIns="90488" tIns="44450" rIns="90488" bIns="44450"/>
          <a:lstStyle/>
          <a:p>
            <a:r>
              <a:rPr lang="zh-CN" altLang="en-US" sz="4400" b="1" dirty="0">
                <a:latin typeface="楷体" panose="02010609060101010101" pitchFamily="49" charset="-122"/>
                <a:ea typeface="楷体" panose="02010609060101010101" pitchFamily="49" charset="-122"/>
              </a:rPr>
              <a:t>第四讲</a:t>
            </a:r>
            <a:endParaRPr lang="en-US" altLang="zh-CN" sz="4400" b="1" dirty="0">
              <a:latin typeface="楷体" panose="02010609060101010101" pitchFamily="49" charset="-122"/>
              <a:ea typeface="楷体" panose="02010609060101010101" pitchFamily="49" charset="-122"/>
            </a:endParaRPr>
          </a:p>
          <a:p>
            <a:pPr>
              <a:lnSpc>
                <a:spcPct val="150000"/>
              </a:lnSpc>
            </a:pPr>
            <a:r>
              <a:rPr lang="zh-CN" altLang="en-US" sz="4000" b="1" dirty="0">
                <a:latin typeface="楷体" panose="02010609060101010101" pitchFamily="49" charset="-122"/>
                <a:ea typeface="楷体" panose="02010609060101010101" pitchFamily="49" charset="-122"/>
              </a:rPr>
              <a:t>新企业绩效来源与成因</a:t>
            </a:r>
            <a:endParaRPr lang="zh-CN" altLang="en-US" sz="5400" b="1" dirty="0">
              <a:latin typeface="楷体" panose="02010609060101010101" pitchFamily="49" charset="-122"/>
              <a:ea typeface="楷体" panose="02010609060101010101" pitchFamily="49" charset="-122"/>
            </a:endParaRPr>
          </a:p>
        </p:txBody>
      </p:sp>
      <p:sp>
        <p:nvSpPr>
          <p:cNvPr id="6148" name="页脚占位符 5">
            <a:extLst>
              <a:ext uri="{FF2B5EF4-FFF2-40B4-BE49-F238E27FC236}">
                <a16:creationId xmlns:a16="http://schemas.microsoft.com/office/drawing/2014/main" id="{1E6BE8DD-9661-401A-8871-7C598AFA3559}"/>
              </a:ext>
            </a:extLst>
          </p:cNvPr>
          <p:cNvSpPr>
            <a:spLocks noGrp="1"/>
          </p:cNvSpPr>
          <p:nvPr>
            <p:ph type="ftr" sz="quarter" idx="11"/>
          </p:nvPr>
        </p:nvSpPr>
        <p:spPr>
          <a:xfrm>
            <a:off x="4010819" y="6237312"/>
            <a:ext cx="40195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0C774-6A73-4D1E-A3E5-9BBA22657504}"/>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如何培养科学决策能力？</a:t>
            </a:r>
          </a:p>
        </p:txBody>
      </p:sp>
      <p:sp>
        <p:nvSpPr>
          <p:cNvPr id="3" name="内容占位符 2">
            <a:extLst>
              <a:ext uri="{FF2B5EF4-FFF2-40B4-BE49-F238E27FC236}">
                <a16:creationId xmlns:a16="http://schemas.microsoft.com/office/drawing/2014/main" id="{05B978BD-19B8-4193-81AA-2E5A2ADCF44D}"/>
              </a:ext>
            </a:extLst>
          </p:cNvPr>
          <p:cNvSpPr>
            <a:spLocks noGrp="1"/>
          </p:cNvSpPr>
          <p:nvPr>
            <p:ph idx="1"/>
          </p:nvPr>
        </p:nvSpPr>
        <p:spPr>
          <a:xfrm>
            <a:off x="215900" y="1268760"/>
            <a:ext cx="8712199" cy="4752975"/>
          </a:xfrm>
        </p:spPr>
        <p:txBody>
          <a:bodyPr/>
          <a:lstStyle/>
          <a:p>
            <a:r>
              <a:rPr lang="zh-CN" altLang="en-US" sz="2000" b="0" dirty="0">
                <a:latin typeface="楷体" panose="02010609060101010101" pitchFamily="49" charset="-122"/>
                <a:ea typeface="楷体" panose="02010609060101010101" pitchFamily="49" charset="-122"/>
              </a:rPr>
              <a:t>决策要有理论依据、或者经验证据、或者群众基础、或者集体意志</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利用个人时间学习艰深的科学知识以寻求不断攀登智力高峰</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知识作为信息可能不相关、学习知识作为处理信息的能力训练是有用的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花一点时间在艺术、音乐、绘画、电影、小说、综艺上、以清空大脑</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充足的睡眠可以提升决策正确性和效率</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学历教育对于提升思维完备性、系统性、深度、广度、结构化都是有用的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行业从业经验、人员熟悉程度、组织履职时间对决策能力有积极影响</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基层工作经验和各级工作经验对领导力和威望至关重要</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直觉可能是错误的、但无法忽视、直觉作为切入点和线索是合适的</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跳出盒子看盒子、跳出自己看自己、跳出当下看当下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能容人者方能用人、能吃能装是基本素质</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妥善使用自己不喜欢的人、将他们放置在合适的位置上使其满意、是才能</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眼睛里容不得沙子是优点也是缺点、时机很关键</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931588EA-A7CC-4562-BA2C-5E8E2ACC5730}"/>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9042323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357FA-BA57-43A9-8A59-2F3DB8DBF8C9}"/>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如何培养员工的政治能力？</a:t>
            </a:r>
          </a:p>
        </p:txBody>
      </p:sp>
      <p:sp>
        <p:nvSpPr>
          <p:cNvPr id="3" name="内容占位符 2">
            <a:extLst>
              <a:ext uri="{FF2B5EF4-FFF2-40B4-BE49-F238E27FC236}">
                <a16:creationId xmlns:a16="http://schemas.microsoft.com/office/drawing/2014/main" id="{A1D2B443-1EFD-45FC-8CAE-F19F6360A69D}"/>
              </a:ext>
            </a:extLst>
          </p:cNvPr>
          <p:cNvSpPr>
            <a:spLocks noGrp="1"/>
          </p:cNvSpPr>
          <p:nvPr>
            <p:ph idx="1"/>
          </p:nvPr>
        </p:nvSpPr>
        <p:spPr>
          <a:xfrm>
            <a:off x="-108520" y="1196752"/>
            <a:ext cx="9265956" cy="4752975"/>
          </a:xfrm>
        </p:spPr>
        <p:txBody>
          <a:bodyPr/>
          <a:lstStyle/>
          <a:p>
            <a:r>
              <a:rPr lang="zh-CN" altLang="en-US" sz="2000" b="0" dirty="0">
                <a:latin typeface="楷体" panose="02010609060101010101" pitchFamily="49" charset="-122"/>
                <a:ea typeface="楷体" panose="02010609060101010101" pitchFamily="49" charset="-122"/>
              </a:rPr>
              <a:t>既然是一个组织、大家就都在同一条船上、领导者应时刻强调整体利益和总目标、总路线、总方针、并把局部的部门利益统一到整体框架下。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组织完整性、稳定性、连贯性是战斗力的基石、进而保障生存和发展；组织完整性的核心是向心力和凝聚力、避免组织边界撕裂；组织稳定性的核心是坚强统一的领导力、作为关键少数的核心领导层的团结和紧密合作；组织连贯性的核心是政策连贯且一致、避免思想混乱、力求久久为功。</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道路和制度的确立是历史逻辑和斗争逻辑选择的结果，一旦确立就通过多数人的主导性的意识形态阵营保障其合法性，通过统一共识和宣传教育，巩固道路和制度的自信；道路和制度的开放性是保障其接续发展的持续性的关键因素，发展具有路径依赖性，每一步都算数，稳定是发展的前提。</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官方和主流媒体的声音至关重要，是引导舆论场走向的主战场，潜移默化地将方针、政策、文化植入人心，因此官宣口号的凝练是极为严肃的政治问题。</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跨部门合作需要建立利益共享机制、确权机制、监督机制、协调机制，多次合作的动态博弈有利于信用机制的建立。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政治不是压抑、打压、压制、限制，而是巨大的共识、共同利益、共同立场。</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FE427ED5-870D-4509-9D10-5A8E07E0175E}"/>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7158720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FA125-7D5C-48FE-9913-04F175B3FE4B}"/>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如何提高调查研究能力？</a:t>
            </a:r>
          </a:p>
        </p:txBody>
      </p:sp>
      <p:sp>
        <p:nvSpPr>
          <p:cNvPr id="3" name="内容占位符 2">
            <a:extLst>
              <a:ext uri="{FF2B5EF4-FFF2-40B4-BE49-F238E27FC236}">
                <a16:creationId xmlns:a16="http://schemas.microsoft.com/office/drawing/2014/main" id="{A8AE9418-EBAA-4CFC-8F1F-43254D2E9BCC}"/>
              </a:ext>
            </a:extLst>
          </p:cNvPr>
          <p:cNvSpPr>
            <a:spLocks noGrp="1"/>
          </p:cNvSpPr>
          <p:nvPr>
            <p:ph idx="1"/>
          </p:nvPr>
        </p:nvSpPr>
        <p:spPr>
          <a:xfrm>
            <a:off x="179512" y="1268413"/>
            <a:ext cx="8856984" cy="4752975"/>
          </a:xfrm>
        </p:spPr>
        <p:txBody>
          <a:bodyPr/>
          <a:lstStyle/>
          <a:p>
            <a:r>
              <a:rPr lang="zh-CN" altLang="en-US" sz="2000" b="0" dirty="0">
                <a:latin typeface="楷体" panose="02010609060101010101" pitchFamily="49" charset="-122"/>
                <a:ea typeface="楷体" panose="02010609060101010101" pitchFamily="49" charset="-122"/>
              </a:rPr>
              <a:t>发放调查问卷、设计题项收集关键数据、采用统计方法做量化分析以判断几个变量间的定性关系的方向。</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一对一访谈、了解个体视角下的整体现状和趋势。</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召开座谈会、群体性结构化访谈、了解一线重要线索和情况、加强与群众的沟通、建立情感和信任、以点带面检验相关部门述职报告的真实性。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微服私访、走基层、视察展览、到实地了解生活生产环境和群众呼声。</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委托课题项目研究、做理论储备、深化政策框架线索、凝练新概念。</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系统内征文、通过文学体裁的文章、了解一线员工的情感诉求。</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领导统计部门依据历史数据和模型的拟合经验、建立预决策模型、做出战略预判和准备战略响应预案、储备足够的政策工具。</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依据领导者个人经验、对不同层级和岗位、部门的人员做结构化电话或视频通讯、以在最短时间内了解概况。</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竞争性分析、跨国经验比较、典型案例参照、历史经验借鉴。</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设计有效的调查问卷的题项和变量是关键能力。</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5467538B-48D1-40EF-B76F-9A74934C77C7}"/>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40593294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6A3-047D-47BB-9B35-13C7F154E012}"/>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如何开展基层群众工作？</a:t>
            </a:r>
          </a:p>
        </p:txBody>
      </p:sp>
      <p:sp>
        <p:nvSpPr>
          <p:cNvPr id="3" name="内容占位符 2">
            <a:extLst>
              <a:ext uri="{FF2B5EF4-FFF2-40B4-BE49-F238E27FC236}">
                <a16:creationId xmlns:a16="http://schemas.microsoft.com/office/drawing/2014/main" id="{2386D108-C753-4650-833C-A7FA338E3698}"/>
              </a:ext>
            </a:extLst>
          </p:cNvPr>
          <p:cNvSpPr>
            <a:spLocks noGrp="1"/>
          </p:cNvSpPr>
          <p:nvPr>
            <p:ph idx="1"/>
          </p:nvPr>
        </p:nvSpPr>
        <p:spPr>
          <a:xfrm>
            <a:off x="35496" y="1268413"/>
            <a:ext cx="9001000" cy="4752975"/>
          </a:xfrm>
        </p:spPr>
        <p:txBody>
          <a:bodyPr/>
          <a:lstStyle/>
          <a:p>
            <a:r>
              <a:rPr lang="zh-CN" altLang="en-US" sz="2000" b="0" dirty="0">
                <a:latin typeface="楷体" panose="02010609060101010101" pitchFamily="49" charset="-122"/>
                <a:ea typeface="楷体" panose="02010609060101010101" pitchFamily="49" charset="-122"/>
              </a:rPr>
              <a:t>清点管辖下的群众人数、基本情况、组织成员结构、家庭背景、教育背景、收入背景、住宿、医疗、保险、生育、婚恋等基本情况。</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识别群众社区中的意见领袖、安置一个发放补贴的行政名目。</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选择</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000" b="0" dirty="0">
                <a:latin typeface="楷体" panose="02010609060101010101" pitchFamily="49" charset="-122"/>
                <a:ea typeface="楷体" panose="02010609060101010101" pitchFamily="49" charset="-122"/>
              </a:rPr>
              <a:t>名开明分子先干起来、吸引其他观望者参与进来、跟随者增多。</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选择几户具有代表性的家庭做纵向跟踪上门聊天调查、了解民情民意。</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辖区内的大学毕业生及以上的人才应优先在本区安置就业，专家型或有专长的重点人才应礼遇宽待、留在本辖区创新创业。</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最大的群众工作就是让管辖内的劳动力充分就业且收入逐年提高。</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对于公共设施、场地、设备等公共物品应逐渐更新、添置、配齐、优化。</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群众文化活动对活跃基层气氛、增进邻里感情、提高市政满意度至关重要。</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选拔有耐心、安心、责任性的员工负责化解群众纠纷。</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对待残疾、老人、鳏寡孤独人士应送关怀上门、包括补贴、物资、服务等。</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日子要一天更比一天好、收入逐渐提高、环境逐渐改善，才是稳定之道。</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9547798D-2A49-49F0-879F-290E7D95D59E}"/>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9464638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35E68-BBAA-40FD-B738-48707F3DF81C}"/>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如何养成应急处突能力？</a:t>
            </a:r>
          </a:p>
        </p:txBody>
      </p:sp>
      <p:sp>
        <p:nvSpPr>
          <p:cNvPr id="3" name="内容占位符 2">
            <a:extLst>
              <a:ext uri="{FF2B5EF4-FFF2-40B4-BE49-F238E27FC236}">
                <a16:creationId xmlns:a16="http://schemas.microsoft.com/office/drawing/2014/main" id="{CC2BA3D3-25D8-40F4-88BF-89CFDDA08042}"/>
              </a:ext>
            </a:extLst>
          </p:cNvPr>
          <p:cNvSpPr>
            <a:spLocks noGrp="1"/>
          </p:cNvSpPr>
          <p:nvPr>
            <p:ph idx="1"/>
          </p:nvPr>
        </p:nvSpPr>
        <p:spPr>
          <a:xfrm>
            <a:off x="34509" y="1268760"/>
            <a:ext cx="9162764" cy="4752975"/>
          </a:xfrm>
        </p:spPr>
        <p:txBody>
          <a:bodyPr/>
          <a:lstStyle/>
          <a:p>
            <a:r>
              <a:rPr lang="zh-CN" altLang="en-US" sz="2000" b="0" dirty="0">
                <a:latin typeface="楷体" panose="02010609060101010101" pitchFamily="49" charset="-122"/>
                <a:ea typeface="楷体" panose="02010609060101010101" pitchFamily="49" charset="-122"/>
              </a:rPr>
              <a:t>一到任上、第一件事是详细了解岗位职责、权利结构、议事流程、组织分工、在此基础上、对历史出现过的应急情况的案例做以剖析、总结经验教训、做出预案、预留沉淀的机动资金、明确物资调度渠道和人员配送、盘点可出具技术解决方案的专业专家型人员、统计规模、水平、结构、分布。</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对外部环境中的竞争者进行竞争策略和对策分析研判、储备政策组合拳、打通所有进路的可能的因果关系以提高临时应变的反应速度、提高组织敏捷性和警觉性。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组织学习和战略学习、战略知识的创造、解释、传播、执行过程。</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对于第一次出现的新情况、新问题，畅通系统内自下而上的信息反馈搜集渠道、实时跟踪事态进展、形成和制定好应对策略后、统一跟紧和更新对策方案、下派工作小分队到重点区域指导干预、在局部止损、组织事态蔓延扩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研判提高组织内部韧性、张力、增长和发展动力的具体对策和有效机制。</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研究扩大组织在外部获取资源和整合资源的渠道和能力提升策略。</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在战略变革动荡期、研究稳定内部资源、人员与能力的保障策略。</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D8F08086-24BF-40E2-884C-DA41BBCA41B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7348504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D5285-4F34-4C92-965B-5C37276EE00F}"/>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如何提高改革攻坚能力？</a:t>
            </a:r>
          </a:p>
        </p:txBody>
      </p:sp>
      <p:sp>
        <p:nvSpPr>
          <p:cNvPr id="3" name="内容占位符 2">
            <a:extLst>
              <a:ext uri="{FF2B5EF4-FFF2-40B4-BE49-F238E27FC236}">
                <a16:creationId xmlns:a16="http://schemas.microsoft.com/office/drawing/2014/main" id="{B455BE65-3BDA-4483-97C8-BF78092AD542}"/>
              </a:ext>
            </a:extLst>
          </p:cNvPr>
          <p:cNvSpPr>
            <a:spLocks noGrp="1"/>
          </p:cNvSpPr>
          <p:nvPr>
            <p:ph idx="1"/>
          </p:nvPr>
        </p:nvSpPr>
        <p:spPr>
          <a:xfrm>
            <a:off x="89756" y="1196752"/>
            <a:ext cx="8964488" cy="4752975"/>
          </a:xfrm>
        </p:spPr>
        <p:txBody>
          <a:bodyPr/>
          <a:lstStyle/>
          <a:p>
            <a:r>
              <a:rPr lang="zh-CN" altLang="en-US" sz="2000" b="0" dirty="0">
                <a:latin typeface="楷体" panose="02010609060101010101" pitchFamily="49" charset="-122"/>
                <a:ea typeface="楷体" panose="02010609060101010101" pitchFamily="49" charset="-122"/>
              </a:rPr>
              <a:t>改革攻坚是和平年代和国内国际战略稳定期最为重要的发展动力来源。</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改革攻坚遵循渐进性改革和试点后推广扩大的摸着石头过河的方式。</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改革攻坚需要形成四梁八柱的整体性框架、需要较长时间累积形成完善的制度生态的演化路线、原则和工作方法。</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改革攻坚是顶层设计发起倡议、但素材来源于一线和基层的生产实践中迫切需要改变的束缚或者探明的优秀有效的方法和办法。</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国别之间处于不同系统化的制度轨道、不具有简单可比性、本国的制度生态是开放的创新系统平台、总体路径依赖、局部可以尝试突破式创新、采用试点的方法控制风险、投放先导式实践、总结理论和经验教训、改良再推广。</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改革攻坚要有决心、但不能只有决心、要尊重客观规律、捋顺关系、顺势而为、在必须逆流而上的时候、先打开一个具有集体意志的缺口、千里之行始于足下、在运动变化中逐渐推进改革进程、形成和涌现一套适合国情的改革方案、在没有人的地方走出一条路来。</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看准和抓住关键一招和关键环节、用最小的伤口撬动更大的效益、开启新局面、引发连锁反应、坚定改革信息、重要的是能够一针见血。</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9D25BF17-DF6A-4064-AA6C-E0C1A5B7513C}"/>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8342928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5C31B-894B-4E6D-A243-DDB00A15974F}"/>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新企业绩效前因变量的文献综述：基本结论</a:t>
            </a:r>
          </a:p>
        </p:txBody>
      </p:sp>
      <p:sp>
        <p:nvSpPr>
          <p:cNvPr id="4" name="页脚占位符 3">
            <a:extLst>
              <a:ext uri="{FF2B5EF4-FFF2-40B4-BE49-F238E27FC236}">
                <a16:creationId xmlns:a16="http://schemas.microsoft.com/office/drawing/2014/main" id="{B49E7CF6-308A-4E4F-831D-419782C61FFF}"/>
              </a:ext>
            </a:extLst>
          </p:cNvPr>
          <p:cNvSpPr>
            <a:spLocks noGrp="1"/>
          </p:cNvSpPr>
          <p:nvPr>
            <p:ph type="ftr" sz="quarter" idx="10"/>
          </p:nvPr>
        </p:nvSpPr>
        <p:spPr/>
        <p:txBody>
          <a:bodyPr/>
          <a:lstStyle/>
          <a:p>
            <a:pPr>
              <a:defRPr/>
            </a:pPr>
            <a:r>
              <a:rPr lang="en-US" altLang="zh-CN"/>
              <a:t>South China University of Technology </a:t>
            </a:r>
          </a:p>
        </p:txBody>
      </p:sp>
      <p:sp>
        <p:nvSpPr>
          <p:cNvPr id="7" name="内容占位符 6">
            <a:extLst>
              <a:ext uri="{FF2B5EF4-FFF2-40B4-BE49-F238E27FC236}">
                <a16:creationId xmlns:a16="http://schemas.microsoft.com/office/drawing/2014/main" id="{5690D41C-8BDB-4C9A-AB47-DA938BA9E190}"/>
              </a:ext>
            </a:extLst>
          </p:cNvPr>
          <p:cNvSpPr>
            <a:spLocks noGrp="1"/>
          </p:cNvSpPr>
          <p:nvPr>
            <p:ph idx="1"/>
          </p:nvPr>
        </p:nvSpPr>
        <p:spPr/>
        <p:txBody>
          <a:bodyPr/>
          <a:lstStyle/>
          <a:p>
            <a:r>
              <a:rPr lang="zh-CN" altLang="en-US" sz="2000" u="sng" dirty="0">
                <a:latin typeface="楷体" panose="02010609060101010101" pitchFamily="49" charset="-122"/>
                <a:ea typeface="楷体" panose="02010609060101010101" pitchFamily="49" charset="-122"/>
              </a:rPr>
              <a:t>经验和领导力</a:t>
            </a:r>
            <a:r>
              <a:rPr lang="zh-CN" altLang="en-US" sz="2000" b="0" dirty="0">
                <a:latin typeface="楷体" panose="02010609060101010101" pitchFamily="49" charset="-122"/>
                <a:ea typeface="楷体" panose="02010609060101010101" pitchFamily="49" charset="-122"/>
              </a:rPr>
              <a:t>：</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创始</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CEO</a:t>
            </a:r>
            <a:r>
              <a:rPr lang="zh-CN" altLang="en-US" sz="2000" b="0" dirty="0">
                <a:latin typeface="楷体" panose="02010609060101010101" pitchFamily="49" charset="-122"/>
                <a:ea typeface="楷体" panose="02010609060101010101" pitchFamily="49" charset="-122"/>
              </a:rPr>
              <a:t>先前经验多样性、相关性显著促进新企业绩效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创业型领导通过组织学习、战略柔性正向影响新企业绩效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创业者外部网络有助于新企业资源构建</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工作经验、行业经验、从业经验、职业经验、创业经验通过组织学习影响新企业绩效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新企业创业者的魅力型领导通过组织合法性正向影响新企业绩效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新企业即兴行为通过惯例正向影响新企业绩效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新创企业家花在社交活动上的时间与企业绩效显著正相关</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创业动机随新企业发展动态变化，反映创业者的激情和信念，影响创业承诺，进而影响创业绩效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组织二元性正向影响科技型企业创业绩效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创业压力正向影响企业绩效</a:t>
            </a:r>
            <a:endParaRPr lang="en-US" altLang="zh-CN" sz="2000" b="0" dirty="0">
              <a:latin typeface="楷体" panose="02010609060101010101" pitchFamily="49" charset="-122"/>
              <a:ea typeface="楷体" panose="02010609060101010101" pitchFamily="49" charset="-122"/>
            </a:endParaRPr>
          </a:p>
          <a:p>
            <a:endParaRPr lang="zh-CN" altLang="en-US" sz="2000" b="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196031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27D01-646D-4D3B-A617-8BDF63FAD808}"/>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新企业绩效前因变量的文献综述：基本结论</a:t>
            </a:r>
          </a:p>
        </p:txBody>
      </p:sp>
      <p:sp>
        <p:nvSpPr>
          <p:cNvPr id="3" name="内容占位符 2">
            <a:extLst>
              <a:ext uri="{FF2B5EF4-FFF2-40B4-BE49-F238E27FC236}">
                <a16:creationId xmlns:a16="http://schemas.microsoft.com/office/drawing/2014/main" id="{CCBD245F-A0AE-477D-BED5-6E9A1C069E42}"/>
              </a:ext>
            </a:extLst>
          </p:cNvPr>
          <p:cNvSpPr>
            <a:spLocks noGrp="1"/>
          </p:cNvSpPr>
          <p:nvPr>
            <p:ph idx="1"/>
          </p:nvPr>
        </p:nvSpPr>
        <p:spPr/>
        <p:txBody>
          <a:bodyPr/>
          <a:lstStyle/>
          <a:p>
            <a:r>
              <a:rPr lang="zh-CN" altLang="en-US" sz="2000" u="sng" dirty="0">
                <a:latin typeface="楷体" panose="02010609060101010101" pitchFamily="49" charset="-122"/>
                <a:ea typeface="楷体" panose="02010609060101010101" pitchFamily="49" charset="-122"/>
              </a:rPr>
              <a:t>关系网络</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市场关系在新企业创建和成长期积极影响企业绩效，政府关系在创建起对企业绩效无显著影响，在成长期有积极作用</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新创企业创建期，创业关系网络异质性对新企业绩效影响更大，成长期，网络中心性对新企业绩效影响更大，成熟期，网络强度影响为负</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社会网络规模正向影响创新绩效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创业网络促进新企业显性知识和隐形知识的获取和转移，进而影响新企业绩效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正式网络多样性和关系强度、非正式网络规模、网络多样性和关系强度显著正向影响新企业绩效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投资者网络、顾客关系网络和新企业绩效正相关</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构建关系联盟网络、占据联盟网络中心性位置显著促进新企业绩效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网络跨度与新企业绩效有倒</a:t>
            </a:r>
            <a:r>
              <a:rPr lang="en-US" altLang="zh-CN" sz="2000" b="0" dirty="0">
                <a:latin typeface="楷体" panose="02010609060101010101" pitchFamily="49" charset="-122"/>
                <a:ea typeface="楷体" panose="02010609060101010101" pitchFamily="49" charset="-122"/>
              </a:rPr>
              <a:t>U</a:t>
            </a:r>
            <a:r>
              <a:rPr lang="zh-CN" altLang="en-US" sz="2000" b="0" dirty="0">
                <a:latin typeface="楷体" panose="02010609060101010101" pitchFamily="49" charset="-122"/>
                <a:ea typeface="楷体" panose="02010609060101010101" pitchFamily="49" charset="-122"/>
              </a:rPr>
              <a:t>型关系</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不同阶段不同性质的网络对新企业绩效影响不同</a:t>
            </a:r>
            <a:endParaRPr lang="en-US" altLang="zh-CN" sz="2000" b="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85E2FECA-F6DC-41B5-A22F-29045F04306F}"/>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1450720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89C4C-A400-48B3-98DA-799B897ECC32}"/>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成熟企业绩效的前因变量的文献综述：基本构面</a:t>
            </a:r>
          </a:p>
        </p:txBody>
      </p:sp>
      <p:sp>
        <p:nvSpPr>
          <p:cNvPr id="3" name="内容占位符 2">
            <a:extLst>
              <a:ext uri="{FF2B5EF4-FFF2-40B4-BE49-F238E27FC236}">
                <a16:creationId xmlns:a16="http://schemas.microsoft.com/office/drawing/2014/main" id="{D8159C32-AAFC-4983-AE61-BA8DC87A300C}"/>
              </a:ext>
            </a:extLst>
          </p:cNvPr>
          <p:cNvSpPr>
            <a:spLocks noGrp="1"/>
          </p:cNvSpPr>
          <p:nvPr>
            <p:ph idx="1"/>
          </p:nvPr>
        </p:nvSpPr>
        <p:spPr/>
        <p:txBody>
          <a:bodyPr/>
          <a:lstStyle/>
          <a:p>
            <a:r>
              <a:rPr lang="zh-CN" altLang="en-US" sz="2000" b="0" dirty="0">
                <a:latin typeface="楷体" panose="02010609060101010101" pitchFamily="49" charset="-122"/>
                <a:ea typeface="楷体" panose="02010609060101010101" pitchFamily="49" charset="-122"/>
              </a:rPr>
              <a:t>董事会和</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CEO</a:t>
            </a:r>
            <a:r>
              <a:rPr lang="zh-CN" altLang="en-US" sz="2000" b="0" dirty="0">
                <a:latin typeface="楷体" panose="02010609060101010101" pitchFamily="49" charset="-122"/>
                <a:ea typeface="楷体" panose="02010609060101010101" pitchFamily="49" charset="-122"/>
              </a:rPr>
              <a:t>特征</a:t>
            </a:r>
          </a:p>
          <a:p>
            <a:r>
              <a:rPr lang="zh-CN" altLang="en-US" sz="2000" b="0" dirty="0">
                <a:latin typeface="楷体" panose="02010609060101010101" pitchFamily="49" charset="-122"/>
                <a:ea typeface="楷体" panose="02010609060101010101" pitchFamily="49" charset="-122"/>
              </a:rPr>
              <a:t>政府政策</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战略选择</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创新投入、研发投入</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家族经营</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企业社会责任</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企业并购</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国际化程度</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外部环境</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制造业服务化</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商标、专利、知识</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供应链、员工和顾客特征</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公司治理、资本结构和股权结构</a:t>
            </a:r>
            <a:endParaRPr lang="en-US" altLang="zh-CN" sz="2000" b="0" dirty="0">
              <a:latin typeface="楷体" panose="02010609060101010101" pitchFamily="49" charset="-122"/>
              <a:ea typeface="楷体" panose="02010609060101010101" pitchFamily="49" charset="-122"/>
            </a:endParaRPr>
          </a:p>
          <a:p>
            <a:endParaRPr lang="zh-CN" altLang="en-US" sz="2000" b="0" u="sng"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C30872DA-EC0E-449C-B2B0-EDFDA181704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9250301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404629" y="1319520"/>
            <a:ext cx="8055803" cy="2148986"/>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创业研究者们的任务：</a:t>
            </a:r>
            <a:endParaRPr lang="en-US" altLang="zh-CN" sz="2000" dirty="0">
              <a:latin typeface="+mn-ea"/>
              <a:ea typeface="+mn-ea"/>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mn-ea"/>
                <a:ea typeface="+mn-ea"/>
              </a:rPr>
              <a:t>探索和回答“谁会成为创业者”“新创企业如何构建”等问题，归纳和提炼</a:t>
            </a:r>
            <a:r>
              <a:rPr lang="zh-CN" altLang="en-US" sz="2000" dirty="0">
                <a:solidFill>
                  <a:srgbClr val="FF0000"/>
                </a:solidFill>
                <a:latin typeface="+mn-ea"/>
                <a:ea typeface="+mn-ea"/>
              </a:rPr>
              <a:t>新企业生成之前</a:t>
            </a:r>
            <a:r>
              <a:rPr lang="zh-CN" altLang="en-US" sz="2000" dirty="0">
                <a:latin typeface="+mn-ea"/>
                <a:ea typeface="+mn-ea"/>
              </a:rPr>
              <a:t>的创业活动规律；</a:t>
            </a:r>
            <a:endParaRPr lang="en-US" altLang="zh-CN" sz="2000" dirty="0">
              <a:latin typeface="+mn-ea"/>
              <a:ea typeface="+mn-ea"/>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mn-ea"/>
                <a:ea typeface="+mn-ea"/>
              </a:rPr>
              <a:t>探寻和分析</a:t>
            </a:r>
            <a:r>
              <a:rPr lang="zh-CN" altLang="en-US" sz="2000" dirty="0">
                <a:solidFill>
                  <a:srgbClr val="FF0000"/>
                </a:solidFill>
                <a:latin typeface="+mn-ea"/>
                <a:ea typeface="+mn-ea"/>
              </a:rPr>
              <a:t>新企业生成之后</a:t>
            </a:r>
            <a:r>
              <a:rPr lang="zh-CN" altLang="en-US" sz="2000" dirty="0">
                <a:latin typeface="+mn-ea"/>
                <a:ea typeface="+mn-ea"/>
              </a:rPr>
              <a:t>的绩效差异，告诉人们为何有些创业者或新创企业成功了，而其他的却失败了。</a:t>
            </a:r>
            <a:endParaRPr lang="en-US" altLang="zh-CN" sz="2000" dirty="0">
              <a:latin typeface="+mn-ea"/>
              <a:ea typeface="+mn-ea"/>
            </a:endParaRPr>
          </a:p>
        </p:txBody>
      </p:sp>
      <p:sp>
        <p:nvSpPr>
          <p:cNvPr id="6" name="文本框 5">
            <a:extLst>
              <a:ext uri="{FF2B5EF4-FFF2-40B4-BE49-F238E27FC236}">
                <a16:creationId xmlns:a16="http://schemas.microsoft.com/office/drawing/2014/main" id="{8A6487AA-DCBB-4EBB-9E35-D3EAE93395C5}"/>
              </a:ext>
            </a:extLst>
          </p:cNvPr>
          <p:cNvSpPr txBox="1"/>
          <p:nvPr/>
        </p:nvSpPr>
        <p:spPr>
          <a:xfrm>
            <a:off x="404629" y="3753440"/>
            <a:ext cx="5110286" cy="1963038"/>
          </a:xfrm>
          <a:prstGeom prst="rect">
            <a:avLst/>
          </a:prstGeom>
          <a:noFill/>
        </p:spPr>
        <p:txBody>
          <a:bodyPr wrap="square" rtlCol="0">
            <a:spAutoFit/>
          </a:bodyPr>
          <a:lstStyle/>
          <a:p>
            <a:pPr marL="342900" indent="-342900" algn="just">
              <a:lnSpc>
                <a:spcPts val="3000"/>
              </a:lnSpc>
              <a:spcBef>
                <a:spcPts val="600"/>
              </a:spcBef>
              <a:spcAft>
                <a:spcPts val="600"/>
              </a:spcAft>
              <a:buFont typeface="Wingdings" panose="05000000000000000000" pitchFamily="2" charset="2"/>
              <a:buChar char="Ø"/>
            </a:pPr>
            <a:r>
              <a:rPr lang="zh-CN" altLang="en-US" sz="2000" dirty="0">
                <a:latin typeface="+mn-ea"/>
                <a:ea typeface="+mn-ea"/>
              </a:rPr>
              <a:t>在主流的组织与管理研究文献中，绩效是一个惯用的指标，不仅因为人们对行为的后果有着浓厚的兴趣，还在于绩效的可操作性相对更强，更加符合</a:t>
            </a:r>
            <a:r>
              <a:rPr lang="zh-CN" altLang="en-US" sz="2000" b="1" dirty="0">
                <a:latin typeface="+mn-ea"/>
                <a:ea typeface="+mn-ea"/>
              </a:rPr>
              <a:t>实证主义</a:t>
            </a:r>
            <a:r>
              <a:rPr lang="zh-CN" altLang="en-US" sz="2000" dirty="0">
                <a:latin typeface="+mn-ea"/>
                <a:ea typeface="+mn-ea"/>
              </a:rPr>
              <a:t>的经验研究逻辑。</a:t>
            </a:r>
          </a:p>
        </p:txBody>
      </p:sp>
      <p:pic>
        <p:nvPicPr>
          <p:cNvPr id="3" name="图片 2">
            <a:extLst>
              <a:ext uri="{FF2B5EF4-FFF2-40B4-BE49-F238E27FC236}">
                <a16:creationId xmlns:a16="http://schemas.microsoft.com/office/drawing/2014/main" id="{F08BA160-5A5F-4BE2-8B6B-35C20213B951}"/>
              </a:ext>
            </a:extLst>
          </p:cNvPr>
          <p:cNvPicPr>
            <a:picLocks noChangeAspect="1"/>
          </p:cNvPicPr>
          <p:nvPr/>
        </p:nvPicPr>
        <p:blipFill>
          <a:blip r:embed="rId2"/>
          <a:stretch>
            <a:fillRect/>
          </a:stretch>
        </p:blipFill>
        <p:spPr>
          <a:xfrm>
            <a:off x="6184229" y="3506016"/>
            <a:ext cx="2132187" cy="2383786"/>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7A377-0343-452E-A4D1-3960CC9C1C97}"/>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如何让天下没有不赚钱的买</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卖？</a:t>
            </a:r>
          </a:p>
        </p:txBody>
      </p:sp>
      <p:sp>
        <p:nvSpPr>
          <p:cNvPr id="3" name="内容占位符 2">
            <a:extLst>
              <a:ext uri="{FF2B5EF4-FFF2-40B4-BE49-F238E27FC236}">
                <a16:creationId xmlns:a16="http://schemas.microsoft.com/office/drawing/2014/main" id="{42C308AE-F8F0-4320-96E9-E23211FCD257}"/>
              </a:ext>
            </a:extLst>
          </p:cNvPr>
          <p:cNvSpPr>
            <a:spLocks noGrp="1"/>
          </p:cNvSpPr>
          <p:nvPr>
            <p:ph idx="1"/>
          </p:nvPr>
        </p:nvSpPr>
        <p:spPr>
          <a:xfrm>
            <a:off x="251520" y="1268413"/>
            <a:ext cx="8712967" cy="4752975"/>
          </a:xfrm>
        </p:spPr>
        <p:txBody>
          <a:bodyPr/>
          <a:lstStyle/>
          <a:p>
            <a:r>
              <a:rPr lang="zh-CN" altLang="en-US" sz="2400" b="0" dirty="0">
                <a:latin typeface="楷体" panose="02010609060101010101" pitchFamily="49" charset="-122"/>
                <a:ea typeface="楷体" panose="02010609060101010101" pitchFamily="49" charset="-122"/>
              </a:rPr>
              <a:t>从组织行为空间说开去</a:t>
            </a:r>
            <a:r>
              <a:rPr lang="en-US" altLang="zh-CN" sz="2400" b="0" dirty="0">
                <a:latin typeface="楷体" panose="02010609060101010101" pitchFamily="49" charset="-122"/>
                <a:ea typeface="楷体" panose="02010609060101010101" pitchFamily="49" charset="-122"/>
              </a:rPr>
              <a:t>——</a:t>
            </a:r>
          </a:p>
          <a:p>
            <a:r>
              <a:rPr lang="zh-CN" altLang="en-US" sz="2400" b="0" dirty="0">
                <a:latin typeface="楷体" panose="02010609060101010101" pitchFamily="49" charset="-122"/>
                <a:ea typeface="楷体" panose="02010609060101010101" pitchFamily="49" charset="-122"/>
              </a:rPr>
              <a:t>组织：</a:t>
            </a:r>
            <a:r>
              <a:rPr lang="zh-CN" altLang="en-US" sz="2000" b="0" dirty="0">
                <a:latin typeface="楷体" panose="02010609060101010101" pitchFamily="49" charset="-122"/>
                <a:ea typeface="楷体" panose="02010609060101010101" pitchFamily="49" charset="-122"/>
              </a:rPr>
              <a:t>生物组织、仿生管理学、由细胞组成的最小功能单元</a:t>
            </a:r>
            <a:endParaRPr lang="en-US" altLang="zh-CN" sz="20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暗物质的暗晕：</a:t>
            </a:r>
            <a:r>
              <a:rPr lang="zh-CN" altLang="en-US" sz="2000" b="0" dirty="0">
                <a:latin typeface="楷体" panose="02010609060101010101" pitchFamily="49" charset="-122"/>
                <a:ea typeface="楷体" panose="02010609060101010101" pitchFamily="49" charset="-122"/>
              </a:rPr>
              <a:t>内部稠密、外部稀疏</a:t>
            </a:r>
            <a:endParaRPr lang="en-US" altLang="zh-CN" sz="20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行为空间：</a:t>
            </a:r>
            <a:r>
              <a:rPr lang="zh-CN" altLang="en-US" sz="2000" b="0" dirty="0">
                <a:latin typeface="楷体" panose="02010609060101010101" pitchFamily="49" charset="-122"/>
                <a:ea typeface="楷体" panose="02010609060101010101" pitchFamily="49" charset="-122"/>
              </a:rPr>
              <a:t>可主动干预的场域</a:t>
            </a:r>
            <a:endParaRPr lang="en-US" altLang="zh-CN" sz="20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组织能量场：</a:t>
            </a:r>
            <a:r>
              <a:rPr lang="zh-CN" altLang="en-US" sz="2000" b="0" dirty="0">
                <a:latin typeface="楷体" panose="02010609060101010101" pitchFamily="49" charset="-122"/>
                <a:ea typeface="楷体" panose="02010609060101010101" pitchFamily="49" charset="-122"/>
              </a:rPr>
              <a:t>社会影响力、声誉</a:t>
            </a:r>
            <a:endParaRPr lang="en-US" altLang="zh-CN" sz="2000" b="0" dirty="0">
              <a:latin typeface="楷体" panose="02010609060101010101" pitchFamily="49" charset="-122"/>
              <a:ea typeface="楷体" panose="02010609060101010101" pitchFamily="49" charset="-122"/>
            </a:endParaRPr>
          </a:p>
          <a:p>
            <a:pPr marL="0" indent="0">
              <a:buNone/>
            </a:pPr>
            <a:r>
              <a:rPr lang="zh-CN" altLang="en-US" sz="2000" b="0" dirty="0">
                <a:latin typeface="楷体" panose="02010609060101010101" pitchFamily="49" charset="-122"/>
                <a:ea typeface="楷体" panose="02010609060101010101" pitchFamily="49" charset="-122"/>
              </a:rPr>
              <a:t>品牌、口碑、无形资产、社会慈善、</a:t>
            </a:r>
            <a:endParaRPr lang="en-US" altLang="zh-CN" sz="2000" b="0" dirty="0">
              <a:latin typeface="楷体" panose="02010609060101010101" pitchFamily="49" charset="-122"/>
              <a:ea typeface="楷体" panose="02010609060101010101" pitchFamily="49" charset="-122"/>
            </a:endParaRPr>
          </a:p>
          <a:p>
            <a:pPr marL="0" indent="0">
              <a:buNone/>
            </a:pPr>
            <a:r>
              <a:rPr lang="zh-CN" altLang="en-US" sz="2000" b="0" dirty="0">
                <a:latin typeface="楷体" panose="02010609060101010101" pitchFamily="49" charset="-122"/>
                <a:ea typeface="楷体" panose="02010609060101010101" pitchFamily="49" charset="-122"/>
              </a:rPr>
              <a:t>纳税、就业规模、研发强度、核心技术、</a:t>
            </a:r>
            <a:endParaRPr lang="en-US" altLang="zh-CN" sz="2000" b="0" dirty="0">
              <a:latin typeface="楷体" panose="02010609060101010101" pitchFamily="49" charset="-122"/>
              <a:ea typeface="楷体" panose="02010609060101010101" pitchFamily="49" charset="-122"/>
            </a:endParaRPr>
          </a:p>
          <a:p>
            <a:pPr marL="0" indent="0">
              <a:buNone/>
            </a:pPr>
            <a:r>
              <a:rPr lang="zh-CN" altLang="en-US" sz="2000" b="0" dirty="0">
                <a:latin typeface="楷体" panose="02010609060101010101" pitchFamily="49" charset="-122"/>
                <a:ea typeface="楷体" panose="02010609060101010101" pitchFamily="49" charset="-122"/>
              </a:rPr>
              <a:t>政商关系、商业群带关系、广告、媒体报道、</a:t>
            </a:r>
            <a:endParaRPr lang="en-US" altLang="zh-CN" sz="2000" b="0" dirty="0">
              <a:latin typeface="楷体" panose="02010609060101010101" pitchFamily="49" charset="-122"/>
              <a:ea typeface="楷体" panose="02010609060101010101" pitchFamily="49" charset="-122"/>
            </a:endParaRPr>
          </a:p>
          <a:p>
            <a:pPr marL="0" indent="0">
              <a:buNone/>
            </a:pPr>
            <a:r>
              <a:rPr lang="zh-CN" altLang="en-US" sz="2000" b="0" dirty="0">
                <a:latin typeface="楷体" panose="02010609060101010101" pitchFamily="49" charset="-122"/>
                <a:ea typeface="楷体" panose="02010609060101010101" pitchFamily="49" charset="-122"/>
              </a:rPr>
              <a:t>商业展览会、商业联姻、人事任命、人才团队</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盈利空间：</a:t>
            </a:r>
            <a:r>
              <a:rPr lang="zh-CN" altLang="en-US" sz="2000" b="0" dirty="0">
                <a:latin typeface="楷体" panose="02010609060101010101" pitchFamily="49" charset="-122"/>
                <a:ea typeface="楷体" panose="02010609060101010101" pitchFamily="49" charset="-122"/>
              </a:rPr>
              <a:t>成本</a:t>
            </a:r>
            <a:r>
              <a:rPr lang="en-US" altLang="zh-CN" sz="2000" b="0" dirty="0">
                <a:latin typeface="楷体" panose="02010609060101010101" pitchFamily="49" charset="-122"/>
                <a:ea typeface="楷体" panose="02010609060101010101" pitchFamily="49" charset="-122"/>
              </a:rPr>
              <a:t>-</a:t>
            </a:r>
            <a:r>
              <a:rPr lang="zh-CN" altLang="en-US" sz="2000" b="0" dirty="0">
                <a:latin typeface="楷体" panose="02010609060101010101" pitchFamily="49" charset="-122"/>
                <a:ea typeface="楷体" panose="02010609060101010101" pitchFamily="49" charset="-122"/>
              </a:rPr>
              <a:t>收益分析、</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P*Q</a:t>
            </a: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MR=MC</a:t>
            </a: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、多元化组合经营、沉淀资金、</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融资和贷款、资产的公开市场操作（变卖、置换）</a:t>
            </a:r>
            <a:endParaRPr lang="en-US" altLang="zh-CN" sz="2000" b="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页脚占位符 3">
            <a:extLst>
              <a:ext uri="{FF2B5EF4-FFF2-40B4-BE49-F238E27FC236}">
                <a16:creationId xmlns:a16="http://schemas.microsoft.com/office/drawing/2014/main" id="{D5CBF78A-5EF3-4474-8DBB-F97D67D5A351}"/>
              </a:ext>
            </a:extLst>
          </p:cNvPr>
          <p:cNvSpPr>
            <a:spLocks noGrp="1"/>
          </p:cNvSpPr>
          <p:nvPr>
            <p:ph type="ftr" sz="quarter" idx="10"/>
          </p:nvPr>
        </p:nvSpPr>
        <p:spPr/>
        <p:txBody>
          <a:bodyPr/>
          <a:lstStyle/>
          <a:p>
            <a:pPr>
              <a:defRPr/>
            </a:pPr>
            <a:r>
              <a:rPr lang="en-US" altLang="zh-CN"/>
              <a:t>South China University of Technology </a:t>
            </a:r>
          </a:p>
        </p:txBody>
      </p:sp>
      <p:pic>
        <p:nvPicPr>
          <p:cNvPr id="5" name="图片 4">
            <a:extLst>
              <a:ext uri="{FF2B5EF4-FFF2-40B4-BE49-F238E27FC236}">
                <a16:creationId xmlns:a16="http://schemas.microsoft.com/office/drawing/2014/main" id="{5A74D6F5-0D36-44DA-BC7D-A4C24D85C195}"/>
              </a:ext>
            </a:extLst>
          </p:cNvPr>
          <p:cNvPicPr>
            <a:picLocks noChangeAspect="1"/>
          </p:cNvPicPr>
          <p:nvPr/>
        </p:nvPicPr>
        <p:blipFill>
          <a:blip r:embed="rId2"/>
          <a:stretch>
            <a:fillRect/>
          </a:stretch>
        </p:blipFill>
        <p:spPr>
          <a:xfrm>
            <a:off x="5841110" y="3068960"/>
            <a:ext cx="3172294" cy="3168328"/>
          </a:xfrm>
          <a:prstGeom prst="rect">
            <a:avLst/>
          </a:prstGeom>
        </p:spPr>
      </p:pic>
    </p:spTree>
    <p:extLst>
      <p:ext uri="{BB962C8B-B14F-4D97-AF65-F5344CB8AC3E}">
        <p14:creationId xmlns:p14="http://schemas.microsoft.com/office/powerpoint/2010/main" val="4048098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404629" y="1139590"/>
            <a:ext cx="8127811" cy="2354171"/>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战略管理研究领域着重围绕“</a:t>
            </a:r>
            <a:r>
              <a:rPr lang="zh-CN" altLang="en-US" sz="2000" dirty="0">
                <a:solidFill>
                  <a:srgbClr val="FF0000"/>
                </a:solidFill>
                <a:latin typeface="+mn-ea"/>
                <a:ea typeface="+mn-ea"/>
              </a:rPr>
              <a:t>企业如何获得持续竞争优势</a:t>
            </a:r>
            <a:r>
              <a:rPr lang="zh-CN" altLang="en-US" sz="2000" dirty="0">
                <a:latin typeface="+mn-ea"/>
                <a:ea typeface="+mn-ea"/>
              </a:rPr>
              <a:t>”这一核心问题展开，而在实际的操作过程中竞争优势往往又通过企业间经济绩效的差异来被间接测度。</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在</a:t>
            </a:r>
            <a:r>
              <a:rPr lang="zh-CN" altLang="en-US" sz="2000" dirty="0">
                <a:solidFill>
                  <a:srgbClr val="FF0000"/>
                </a:solidFill>
                <a:latin typeface="+mn-ea"/>
                <a:ea typeface="+mn-ea"/>
              </a:rPr>
              <a:t>战略管理领域</a:t>
            </a:r>
            <a:r>
              <a:rPr lang="zh-CN" altLang="en-US" sz="2000" dirty="0">
                <a:latin typeface="+mn-ea"/>
                <a:ea typeface="+mn-ea"/>
              </a:rPr>
              <a:t>，学者们对竞争优势或企业间绩效差异的探讨主要沿着以下两个进路展开；而在</a:t>
            </a:r>
            <a:r>
              <a:rPr lang="zh-CN" altLang="en-US" sz="2000" dirty="0">
                <a:solidFill>
                  <a:srgbClr val="FF0000"/>
                </a:solidFill>
                <a:latin typeface="+mn-ea"/>
                <a:ea typeface="+mn-ea"/>
              </a:rPr>
              <a:t>创业研究领域</a:t>
            </a:r>
            <a:r>
              <a:rPr lang="zh-CN" altLang="en-US" sz="2000" dirty="0">
                <a:latin typeface="+mn-ea"/>
                <a:ea typeface="+mn-ea"/>
              </a:rPr>
              <a:t>，学者们也基本上沿着类似的两个进路在发展和丰富我们的认知视阀：</a:t>
            </a:r>
          </a:p>
        </p:txBody>
      </p:sp>
      <p:sp>
        <p:nvSpPr>
          <p:cNvPr id="6" name="文本框 5">
            <a:extLst>
              <a:ext uri="{FF2B5EF4-FFF2-40B4-BE49-F238E27FC236}">
                <a16:creationId xmlns:a16="http://schemas.microsoft.com/office/drawing/2014/main" id="{8A6487AA-DCBB-4EBB-9E35-D3EAE93395C5}"/>
              </a:ext>
            </a:extLst>
          </p:cNvPr>
          <p:cNvSpPr txBox="1"/>
          <p:nvPr/>
        </p:nvSpPr>
        <p:spPr>
          <a:xfrm>
            <a:off x="3284949" y="3789040"/>
            <a:ext cx="5247491" cy="2116926"/>
          </a:xfrm>
          <a:prstGeom prst="rect">
            <a:avLst/>
          </a:prstGeom>
          <a:noFill/>
        </p:spPr>
        <p:txBody>
          <a:bodyPr wrap="square" rtlCol="0">
            <a:spAutoFit/>
          </a:bodyPr>
          <a:lstStyle/>
          <a:p>
            <a:pPr marL="457200" indent="-457200" algn="just">
              <a:lnSpc>
                <a:spcPts val="3000"/>
              </a:lnSpc>
              <a:spcBef>
                <a:spcPts val="600"/>
              </a:spcBef>
              <a:spcAft>
                <a:spcPts val="600"/>
              </a:spcAft>
              <a:buFont typeface="+mj-ea"/>
              <a:buAutoNum type="circleNumDbPlain"/>
            </a:pPr>
            <a:r>
              <a:rPr lang="zh-CN" altLang="en-US" sz="2000" dirty="0">
                <a:latin typeface="+mn-ea"/>
                <a:ea typeface="+mn-ea"/>
              </a:rPr>
              <a:t>基于</a:t>
            </a:r>
            <a:r>
              <a:rPr lang="zh-CN" altLang="en-US" sz="2000" b="1" dirty="0">
                <a:latin typeface="+mn-ea"/>
                <a:ea typeface="+mn-ea"/>
              </a:rPr>
              <a:t>产业组织理论</a:t>
            </a:r>
            <a:r>
              <a:rPr lang="zh-CN" altLang="en-US" sz="2000" dirty="0">
                <a:latin typeface="+mn-ea"/>
                <a:ea typeface="+mn-ea"/>
              </a:rPr>
              <a:t>视角，着重考察</a:t>
            </a:r>
            <a:r>
              <a:rPr lang="zh-CN" altLang="en-US" sz="2000" dirty="0">
                <a:solidFill>
                  <a:srgbClr val="FF0000"/>
                </a:solidFill>
                <a:latin typeface="+mn-ea"/>
                <a:ea typeface="+mn-ea"/>
              </a:rPr>
              <a:t>企业所处的产业环境</a:t>
            </a:r>
            <a:r>
              <a:rPr lang="zh-CN" altLang="en-US" sz="2000" dirty="0">
                <a:latin typeface="+mn-ea"/>
                <a:ea typeface="+mn-ea"/>
              </a:rPr>
              <a:t>；</a:t>
            </a:r>
            <a:endParaRPr lang="en-US" altLang="zh-CN" sz="2000" dirty="0">
              <a:latin typeface="+mn-ea"/>
              <a:ea typeface="+mn-ea"/>
            </a:endParaRPr>
          </a:p>
          <a:p>
            <a:pPr marL="457200" indent="-457200" algn="just">
              <a:lnSpc>
                <a:spcPts val="3000"/>
              </a:lnSpc>
              <a:spcBef>
                <a:spcPts val="600"/>
              </a:spcBef>
              <a:spcAft>
                <a:spcPts val="600"/>
              </a:spcAft>
              <a:buFont typeface="+mj-ea"/>
              <a:buAutoNum type="circleNumDbPlain"/>
            </a:pPr>
            <a:r>
              <a:rPr lang="zh-CN" altLang="en-US" sz="2000" dirty="0">
                <a:latin typeface="+mn-ea"/>
                <a:ea typeface="+mn-ea"/>
              </a:rPr>
              <a:t>基于</a:t>
            </a:r>
            <a:r>
              <a:rPr lang="zh-CN" altLang="en-US" sz="2000" b="1" dirty="0">
                <a:latin typeface="+mn-ea"/>
                <a:ea typeface="+mn-ea"/>
              </a:rPr>
              <a:t>企业资源观</a:t>
            </a:r>
            <a:r>
              <a:rPr lang="zh-CN" altLang="en-US" sz="2000" dirty="0">
                <a:latin typeface="+mn-ea"/>
                <a:ea typeface="+mn-ea"/>
              </a:rPr>
              <a:t>，着重关注</a:t>
            </a:r>
            <a:r>
              <a:rPr lang="zh-CN" altLang="en-US" sz="2000" dirty="0">
                <a:solidFill>
                  <a:srgbClr val="FF0000"/>
                </a:solidFill>
                <a:latin typeface="+mn-ea"/>
                <a:ea typeface="+mn-ea"/>
              </a:rPr>
              <a:t>企业内部的资源禀赋差异</a:t>
            </a:r>
            <a:r>
              <a:rPr lang="zh-CN" altLang="en-US" sz="2000" dirty="0">
                <a:latin typeface="+mn-ea"/>
                <a:ea typeface="+mn-ea"/>
              </a:rPr>
              <a:t>（这里的资源是广义的概念，包括后来发展起来的能力和知识等）。</a:t>
            </a:r>
            <a:endParaRPr lang="en-US" altLang="zh-CN" sz="2000" dirty="0">
              <a:latin typeface="+mn-ea"/>
              <a:ea typeface="+mn-ea"/>
            </a:endParaRPr>
          </a:p>
        </p:txBody>
      </p:sp>
      <p:pic>
        <p:nvPicPr>
          <p:cNvPr id="8" name="图片 7">
            <a:extLst>
              <a:ext uri="{FF2B5EF4-FFF2-40B4-BE49-F238E27FC236}">
                <a16:creationId xmlns:a16="http://schemas.microsoft.com/office/drawing/2014/main" id="{8CC88B5E-462C-4FAB-AC5F-A39FB5088A65}"/>
              </a:ext>
            </a:extLst>
          </p:cNvPr>
          <p:cNvPicPr>
            <a:picLocks noChangeAspect="1"/>
          </p:cNvPicPr>
          <p:nvPr/>
        </p:nvPicPr>
        <p:blipFill rotWithShape="1">
          <a:blip r:embed="rId2">
            <a:extLst>
              <a:ext uri="{28A0092B-C50C-407E-A947-70E740481C1C}">
                <a14:useLocalDpi xmlns:a14="http://schemas.microsoft.com/office/drawing/2010/main" val="0"/>
              </a:ext>
            </a:extLst>
          </a:blip>
          <a:srcRect t="20894" b="16423"/>
          <a:stretch/>
        </p:blipFill>
        <p:spPr>
          <a:xfrm>
            <a:off x="971600" y="3820669"/>
            <a:ext cx="1872208" cy="2187849"/>
          </a:xfrm>
          <a:prstGeom prst="rect">
            <a:avLst/>
          </a:prstGeom>
        </p:spPr>
      </p:pic>
    </p:spTree>
    <p:extLst>
      <p:ext uri="{BB962C8B-B14F-4D97-AF65-F5344CB8AC3E}">
        <p14:creationId xmlns:p14="http://schemas.microsoft.com/office/powerpoint/2010/main" val="40579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827584" y="1501084"/>
            <a:ext cx="5256583" cy="4457310"/>
          </a:xfrm>
          <a:prstGeom prst="rect">
            <a:avLst/>
          </a:prstGeom>
          <a:noFill/>
          <a:ln w="28575">
            <a:solidFill>
              <a:srgbClr val="FFC00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在</a:t>
            </a:r>
            <a:r>
              <a:rPr lang="zh-CN" altLang="en-US" sz="2000" b="1" dirty="0">
                <a:solidFill>
                  <a:srgbClr val="FF0000"/>
                </a:solidFill>
                <a:highlight>
                  <a:srgbClr val="FFFF00"/>
                </a:highlight>
                <a:latin typeface="+mn-ea"/>
                <a:ea typeface="+mn-ea"/>
              </a:rPr>
              <a:t>第一个进路</a:t>
            </a:r>
            <a:r>
              <a:rPr lang="zh-CN" altLang="en-US" sz="2000" dirty="0">
                <a:latin typeface="+mn-ea"/>
                <a:ea typeface="+mn-ea"/>
              </a:rPr>
              <a:t>中，</a:t>
            </a:r>
            <a:r>
              <a:rPr lang="zh-CN" altLang="en-US" sz="2000" b="1" dirty="0">
                <a:solidFill>
                  <a:srgbClr val="FF0000"/>
                </a:solidFill>
                <a:latin typeface="+mn-ea"/>
                <a:ea typeface="+mn-ea"/>
              </a:rPr>
              <a:t>桑伯格</a:t>
            </a:r>
            <a:r>
              <a:rPr lang="zh-CN" altLang="en-US" sz="2000" dirty="0">
                <a:latin typeface="+mn-ea"/>
                <a:ea typeface="+mn-ea"/>
              </a:rPr>
              <a:t>和</a:t>
            </a:r>
            <a:r>
              <a:rPr lang="zh-CN" altLang="en-US" sz="2000" b="1" dirty="0">
                <a:solidFill>
                  <a:srgbClr val="FF0000"/>
                </a:solidFill>
                <a:latin typeface="+mn-ea"/>
                <a:ea typeface="+mn-ea"/>
              </a:rPr>
              <a:t>霍夫</a:t>
            </a:r>
            <a:r>
              <a:rPr lang="zh-CN" altLang="en-US" sz="2000" dirty="0">
                <a:latin typeface="+mn-ea"/>
                <a:ea typeface="+mn-ea"/>
              </a:rPr>
              <a:t>教授无疑是先驱者。</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他们于</a:t>
            </a:r>
            <a:r>
              <a:rPr lang="en-US" altLang="zh-CN" sz="2000" dirty="0">
                <a:latin typeface="+mn-ea"/>
                <a:ea typeface="+mn-ea"/>
              </a:rPr>
              <a:t>1987</a:t>
            </a:r>
            <a:r>
              <a:rPr lang="zh-CN" altLang="en-US" sz="2000" dirty="0">
                <a:latin typeface="+mn-ea"/>
                <a:ea typeface="+mn-ea"/>
              </a:rPr>
              <a:t>年发表的</a:t>
            </a:r>
            <a:r>
              <a:rPr lang="en-US" altLang="zh-CN" sz="2000" dirty="0">
                <a:solidFill>
                  <a:srgbClr val="FF0000"/>
                </a:solidFill>
                <a:latin typeface="+mn-ea"/>
                <a:ea typeface="+mn-ea"/>
              </a:rPr>
              <a:t>《</a:t>
            </a:r>
            <a:r>
              <a:rPr lang="zh-CN" altLang="en-US" sz="2000" dirty="0">
                <a:solidFill>
                  <a:srgbClr val="FF0000"/>
                </a:solidFill>
                <a:latin typeface="+mn-ea"/>
                <a:ea typeface="+mn-ea"/>
              </a:rPr>
              <a:t>战略、产业结构以及创业者对于新企业绩效影响</a:t>
            </a:r>
            <a:r>
              <a:rPr lang="en-US" altLang="zh-CN" sz="2000" dirty="0">
                <a:solidFill>
                  <a:srgbClr val="FF0000"/>
                </a:solidFill>
                <a:latin typeface="+mn-ea"/>
                <a:ea typeface="+mn-ea"/>
              </a:rPr>
              <a:t>》</a:t>
            </a:r>
            <a:r>
              <a:rPr lang="zh-CN" altLang="en-US" sz="2000" dirty="0">
                <a:latin typeface="+mn-ea"/>
                <a:ea typeface="+mn-ea"/>
              </a:rPr>
              <a:t>首次突破了传统创业文献在解释新企业绩效差异时对创业者特征的局限。</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首次指出新企业绩效的差异源于</a:t>
            </a:r>
            <a:r>
              <a:rPr lang="zh-CN" altLang="en-US" sz="2000" dirty="0">
                <a:solidFill>
                  <a:srgbClr val="FF0000"/>
                </a:solidFill>
                <a:latin typeface="+mn-ea"/>
                <a:ea typeface="+mn-ea"/>
              </a:rPr>
              <a:t>所在产业的结构以及新企业所采取的战略</a:t>
            </a:r>
            <a:r>
              <a:rPr lang="zh-CN" altLang="en-US" sz="2000" dirty="0">
                <a:latin typeface="+mn-ea"/>
                <a:ea typeface="+mn-ea"/>
              </a:rPr>
              <a:t>。</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没有严格局限在产业组织学派的分析逻辑中，而是</a:t>
            </a:r>
            <a:r>
              <a:rPr lang="zh-CN" altLang="en-US" sz="2000" dirty="0">
                <a:solidFill>
                  <a:srgbClr val="FF0000"/>
                </a:solidFill>
                <a:latin typeface="+mn-ea"/>
                <a:ea typeface="+mn-ea"/>
              </a:rPr>
              <a:t>同时分析了产业结构、企业战略以及创业者特征三要素之间的互动</a:t>
            </a:r>
            <a:r>
              <a:rPr lang="zh-CN" altLang="en-US" sz="2000" dirty="0">
                <a:latin typeface="+mn-ea"/>
                <a:ea typeface="+mn-ea"/>
              </a:rPr>
              <a:t>。</a:t>
            </a:r>
            <a:endParaRPr lang="en-US" altLang="zh-CN" sz="2000" dirty="0">
              <a:latin typeface="+mn-ea"/>
              <a:ea typeface="+mn-ea"/>
            </a:endParaRPr>
          </a:p>
        </p:txBody>
      </p:sp>
      <p:pic>
        <p:nvPicPr>
          <p:cNvPr id="3" name="图片 2">
            <a:extLst>
              <a:ext uri="{FF2B5EF4-FFF2-40B4-BE49-F238E27FC236}">
                <a16:creationId xmlns:a16="http://schemas.microsoft.com/office/drawing/2014/main" id="{0B775354-E8F1-4E81-904A-0D85A9F20A04}"/>
              </a:ext>
            </a:extLst>
          </p:cNvPr>
          <p:cNvPicPr>
            <a:picLocks noChangeAspect="1"/>
          </p:cNvPicPr>
          <p:nvPr/>
        </p:nvPicPr>
        <p:blipFill rotWithShape="1">
          <a:blip r:embed="rId2"/>
          <a:srcRect l="69656" t="13635" r="4640" b="5981"/>
          <a:stretch/>
        </p:blipFill>
        <p:spPr>
          <a:xfrm>
            <a:off x="6731560" y="1772815"/>
            <a:ext cx="1584176" cy="3913847"/>
          </a:xfrm>
          <a:prstGeom prst="rect">
            <a:avLst/>
          </a:prstGeom>
        </p:spPr>
      </p:pic>
    </p:spTree>
    <p:extLst>
      <p:ext uri="{BB962C8B-B14F-4D97-AF65-F5344CB8AC3E}">
        <p14:creationId xmlns:p14="http://schemas.microsoft.com/office/powerpoint/2010/main" val="697505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715219" y="1268760"/>
            <a:ext cx="7704856" cy="3072316"/>
          </a:xfrm>
          <a:prstGeom prst="rect">
            <a:avLst/>
          </a:prstGeom>
          <a:noFill/>
          <a:ln w="28575">
            <a:solidFill>
              <a:srgbClr val="FFC00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在</a:t>
            </a:r>
            <a:r>
              <a:rPr lang="zh-CN" altLang="en-US" sz="2000" b="1" dirty="0">
                <a:solidFill>
                  <a:srgbClr val="FF0000"/>
                </a:solidFill>
                <a:highlight>
                  <a:srgbClr val="FFFF00"/>
                </a:highlight>
                <a:latin typeface="+mn-ea"/>
                <a:ea typeface="+mn-ea"/>
              </a:rPr>
              <a:t>第二个进路</a:t>
            </a:r>
            <a:r>
              <a:rPr lang="zh-CN" altLang="en-US" sz="2000" dirty="0">
                <a:latin typeface="+mn-ea"/>
                <a:ea typeface="+mn-ea"/>
              </a:rPr>
              <a:t>中，学者们主要关注的是在新企业创建时，</a:t>
            </a:r>
            <a:r>
              <a:rPr lang="zh-CN" altLang="en-US" sz="2000" dirty="0">
                <a:solidFill>
                  <a:srgbClr val="FF0000"/>
                </a:solidFill>
                <a:latin typeface="+mn-ea"/>
                <a:ea typeface="+mn-ea"/>
              </a:rPr>
              <a:t>由创业者或创业团队所带入的资源存量如何影响组织接下来的命运</a:t>
            </a:r>
            <a:r>
              <a:rPr lang="zh-CN" altLang="en-US" sz="2000" dirty="0">
                <a:latin typeface="+mn-ea"/>
                <a:ea typeface="+mn-ea"/>
              </a:rPr>
              <a:t>，其中创业者的财务资本、人力资本、社会网络和社会资本等资源受到了较多的关注。</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与主流组织与管理领域关注静态的企业资源禀赋不同，创业研究领域因为同时还在关注新企业的创建过程，因而可以</a:t>
            </a:r>
            <a:r>
              <a:rPr lang="zh-CN" altLang="en-US" sz="2000" dirty="0">
                <a:solidFill>
                  <a:srgbClr val="FF0000"/>
                </a:solidFill>
                <a:latin typeface="+mn-ea"/>
                <a:ea typeface="+mn-ea"/>
              </a:rPr>
              <a:t>更好地解释企业资源禀赋差异的来源</a:t>
            </a:r>
            <a:r>
              <a:rPr lang="zh-CN" altLang="en-US" sz="2000" dirty="0">
                <a:latin typeface="+mn-ea"/>
                <a:ea typeface="+mn-ea"/>
              </a:rPr>
              <a:t>，这显然也是对企业资源观的一个补充和发展。</a:t>
            </a:r>
            <a:endParaRPr lang="en-US" altLang="zh-CN" sz="2000" dirty="0">
              <a:latin typeface="+mn-ea"/>
              <a:ea typeface="+mn-ea"/>
            </a:endParaRPr>
          </a:p>
        </p:txBody>
      </p:sp>
      <p:sp>
        <p:nvSpPr>
          <p:cNvPr id="3" name="矩形: 圆角 2">
            <a:extLst>
              <a:ext uri="{FF2B5EF4-FFF2-40B4-BE49-F238E27FC236}">
                <a16:creationId xmlns:a16="http://schemas.microsoft.com/office/drawing/2014/main" id="{3957FA6F-64A9-42BB-9C18-7CE0C698C28B}"/>
              </a:ext>
            </a:extLst>
          </p:cNvPr>
          <p:cNvSpPr/>
          <p:nvPr/>
        </p:nvSpPr>
        <p:spPr>
          <a:xfrm>
            <a:off x="643211" y="4653136"/>
            <a:ext cx="7848872" cy="1368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800"/>
              </a:lnSpc>
              <a:spcBef>
                <a:spcPts val="600"/>
              </a:spcBef>
              <a:spcAft>
                <a:spcPts val="600"/>
              </a:spcAft>
              <a:buFont typeface="Wingdings" panose="05000000000000000000" pitchFamily="2" charset="2"/>
              <a:buChar char="ü"/>
            </a:pPr>
            <a:r>
              <a:rPr lang="zh-CN" altLang="en-US" sz="2000" dirty="0">
                <a:solidFill>
                  <a:schemeClr val="tx2"/>
                </a:solidFill>
                <a:latin typeface="+mn-ea"/>
                <a:ea typeface="+mn-ea"/>
              </a:rPr>
              <a:t>上述两个进路并非竞争或互斥关系，而应该是两个</a:t>
            </a:r>
            <a:r>
              <a:rPr lang="zh-CN" altLang="en-US" sz="2000" b="1" dirty="0">
                <a:solidFill>
                  <a:srgbClr val="FF0000"/>
                </a:solidFill>
                <a:latin typeface="+mn-ea"/>
                <a:ea typeface="+mn-ea"/>
              </a:rPr>
              <a:t>互补</a:t>
            </a:r>
            <a:r>
              <a:rPr lang="zh-CN" altLang="en-US" sz="2000" dirty="0">
                <a:solidFill>
                  <a:schemeClr val="tx2"/>
                </a:solidFill>
                <a:latin typeface="+mn-ea"/>
                <a:ea typeface="+mn-ea"/>
              </a:rPr>
              <a:t>的视角，只有</a:t>
            </a:r>
            <a:r>
              <a:rPr lang="zh-CN" altLang="en-US" sz="2000" b="1" dirty="0">
                <a:solidFill>
                  <a:srgbClr val="FF0000"/>
                </a:solidFill>
                <a:latin typeface="+mn-ea"/>
                <a:ea typeface="+mn-ea"/>
              </a:rPr>
              <a:t>协同起来分析</a:t>
            </a:r>
            <a:r>
              <a:rPr lang="zh-CN" altLang="en-US" sz="2000" dirty="0">
                <a:solidFill>
                  <a:schemeClr val="tx2"/>
                </a:solidFill>
                <a:latin typeface="+mn-ea"/>
                <a:ea typeface="+mn-ea"/>
              </a:rPr>
              <a:t>方能对复杂的新创企业间绩效差异现象做出全面的解读。</a:t>
            </a:r>
            <a:endParaRPr lang="en-US" altLang="zh-CN" sz="2000" dirty="0">
              <a:solidFill>
                <a:schemeClr val="tx2"/>
              </a:solidFill>
              <a:latin typeface="+mn-ea"/>
              <a:ea typeface="+mn-ea"/>
            </a:endParaRPr>
          </a:p>
        </p:txBody>
      </p:sp>
    </p:spTree>
    <p:extLst>
      <p:ext uri="{BB962C8B-B14F-4D97-AF65-F5344CB8AC3E}">
        <p14:creationId xmlns:p14="http://schemas.microsoft.com/office/powerpoint/2010/main" val="19266548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539552" y="1196752"/>
            <a:ext cx="7776864" cy="4176464"/>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在创业研究文献中，有学者对</a:t>
            </a:r>
            <a:r>
              <a:rPr lang="zh-CN" altLang="en-US" sz="2000" b="1" dirty="0">
                <a:solidFill>
                  <a:srgbClr val="FF0000"/>
                </a:solidFill>
                <a:latin typeface="+mn-ea"/>
                <a:ea typeface="+mn-ea"/>
              </a:rPr>
              <a:t>企业创立之初的禀赋条件</a:t>
            </a:r>
            <a:r>
              <a:rPr lang="zh-CN" altLang="en-US" sz="2000" dirty="0">
                <a:latin typeface="+mn-ea"/>
                <a:ea typeface="+mn-ea"/>
              </a:rPr>
              <a:t>（既包括第一进路所关注的外部环境条件，也包括第二进路所关注的内部资源条件）进行了深入的考察，分析了</a:t>
            </a:r>
            <a:r>
              <a:rPr lang="zh-CN" altLang="en-US" sz="2000" dirty="0">
                <a:solidFill>
                  <a:srgbClr val="FF0000"/>
                </a:solidFill>
                <a:latin typeface="+mn-ea"/>
                <a:ea typeface="+mn-ea"/>
              </a:rPr>
              <a:t>不同初始条件对新创企业成长和绩效的影响以及效应的存续时间</a:t>
            </a:r>
            <a:r>
              <a:rPr lang="zh-CN" altLang="en-US" sz="2000" dirty="0">
                <a:latin typeface="+mn-ea"/>
                <a:ea typeface="+mn-ea"/>
              </a:rPr>
              <a:t>，是对两个视角进行整合的有益尝试。</a:t>
            </a:r>
            <a:endParaRPr lang="en-US" altLang="zh-CN" sz="2000" dirty="0">
              <a:latin typeface="+mn-ea"/>
              <a:ea typeface="+mn-ea"/>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mn-ea"/>
                <a:ea typeface="+mn-ea"/>
              </a:rPr>
              <a:t>将新创企业作为研究对象，可以解决战略等领域将成熟企业作为研究对象所无法回避的天然缺陷，即无法对</a:t>
            </a:r>
            <a:r>
              <a:rPr lang="zh-CN" altLang="en-US" sz="2000" dirty="0">
                <a:solidFill>
                  <a:srgbClr val="FF0000"/>
                </a:solidFill>
                <a:latin typeface="+mn-ea"/>
                <a:ea typeface="+mn-ea"/>
              </a:rPr>
              <a:t>企业创立之初的禀赋条件可能给后续成长和绩效带来的长期潜在影响</a:t>
            </a:r>
            <a:r>
              <a:rPr lang="zh-CN" altLang="en-US" sz="2000" dirty="0">
                <a:latin typeface="+mn-ea"/>
                <a:ea typeface="+mn-ea"/>
              </a:rPr>
              <a:t>加以深入考察，是创业研究给主流组织与管理理论发展带来的一个重要贡献，可以在时间维度上拓展研究者们关注的视阈，这个方向的发展还需要更多</a:t>
            </a:r>
            <a:r>
              <a:rPr lang="zh-CN" altLang="en-US" sz="2000" dirty="0">
                <a:solidFill>
                  <a:srgbClr val="FF0000"/>
                </a:solidFill>
                <a:latin typeface="+mn-ea"/>
                <a:ea typeface="+mn-ea"/>
              </a:rPr>
              <a:t>基于纵向时间序列设计的跟踪性案例研究</a:t>
            </a:r>
            <a:r>
              <a:rPr lang="zh-CN" altLang="en-US" sz="2000" dirty="0">
                <a:latin typeface="+mn-ea"/>
                <a:ea typeface="+mn-ea"/>
              </a:rPr>
              <a:t>。</a:t>
            </a:r>
            <a:endParaRPr lang="en-US" altLang="zh-CN" sz="2000" dirty="0">
              <a:latin typeface="+mn-ea"/>
              <a:ea typeface="+mn-ea"/>
            </a:endParaRPr>
          </a:p>
        </p:txBody>
      </p:sp>
      <p:pic>
        <p:nvPicPr>
          <p:cNvPr id="3" name="图片 2">
            <a:extLst>
              <a:ext uri="{FF2B5EF4-FFF2-40B4-BE49-F238E27FC236}">
                <a16:creationId xmlns:a16="http://schemas.microsoft.com/office/drawing/2014/main" id="{591D62B2-4E2D-4251-8B71-BBD9B4DC3E48}"/>
              </a:ext>
            </a:extLst>
          </p:cNvPr>
          <p:cNvPicPr>
            <a:picLocks noChangeAspect="1"/>
          </p:cNvPicPr>
          <p:nvPr/>
        </p:nvPicPr>
        <p:blipFill rotWithShape="1">
          <a:blip r:embed="rId2"/>
          <a:srcRect t="66464" b="22559"/>
          <a:stretch/>
        </p:blipFill>
        <p:spPr>
          <a:xfrm>
            <a:off x="844741" y="5436456"/>
            <a:ext cx="7452739" cy="792088"/>
          </a:xfrm>
          <a:prstGeom prst="rect">
            <a:avLst/>
          </a:prstGeom>
        </p:spPr>
      </p:pic>
    </p:spTree>
    <p:extLst>
      <p:ext uri="{BB962C8B-B14F-4D97-AF65-F5344CB8AC3E}">
        <p14:creationId xmlns:p14="http://schemas.microsoft.com/office/powerpoint/2010/main" val="2516840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1092157674"/>
              </p:ext>
            </p:extLst>
          </p:nvPr>
        </p:nvGraphicFramePr>
        <p:xfrm>
          <a:off x="3347864" y="1484784"/>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6291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一、战略结构学派下的行为与绩效</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1478882460"/>
              </p:ext>
            </p:extLst>
          </p:nvPr>
        </p:nvGraphicFramePr>
        <p:xfrm>
          <a:off x="1295636" y="1556792"/>
          <a:ext cx="6447092"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401271" y="194325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776216" y="2880266"/>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743672" y="3817278"/>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9D16A184-4001-43EE-BA3D-23345744122A}"/>
              </a:ext>
            </a:extLst>
          </p:cNvPr>
          <p:cNvSpPr/>
          <p:nvPr/>
        </p:nvSpPr>
        <p:spPr>
          <a:xfrm>
            <a:off x="1411666" y="4754290"/>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1.4</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399128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510524" y="1196752"/>
            <a:ext cx="7977298" cy="3960440"/>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有学者利用</a:t>
            </a:r>
            <a:r>
              <a:rPr lang="zh-CN" altLang="en-US" sz="2000" b="0" dirty="0">
                <a:solidFill>
                  <a:srgbClr val="FF0000"/>
                </a:solidFill>
                <a:latin typeface="Times New Roman" panose="02020603050405020304" pitchFamily="18" charset="0"/>
                <a:cs typeface="Times New Roman" panose="02020603050405020304" pitchFamily="18" charset="0"/>
              </a:rPr>
              <a:t>战略和组织领域内的成熟理论和方法</a:t>
            </a:r>
            <a:r>
              <a:rPr lang="zh-CN" altLang="en-US" sz="2000" b="0" dirty="0">
                <a:solidFill>
                  <a:schemeClr val="tx2"/>
                </a:solidFill>
                <a:latin typeface="Times New Roman" panose="02020603050405020304" pitchFamily="18" charset="0"/>
                <a:cs typeface="Times New Roman" panose="02020603050405020304" pitchFamily="18" charset="0"/>
              </a:rPr>
              <a:t>来探索新企业成长现象，这类研究集中于</a:t>
            </a:r>
            <a:r>
              <a:rPr lang="zh-CN" altLang="en-US" sz="2000" b="0" dirty="0">
                <a:solidFill>
                  <a:srgbClr val="FF0000"/>
                </a:solidFill>
                <a:latin typeface="Times New Roman" panose="02020603050405020304" pitchFamily="18" charset="0"/>
                <a:cs typeface="Times New Roman" panose="02020603050405020304" pitchFamily="18" charset="0"/>
              </a:rPr>
              <a:t>解释为什么有的新企业成长速度更快</a:t>
            </a:r>
            <a:r>
              <a:rPr lang="zh-CN" altLang="en-US" sz="2000" b="0" dirty="0">
                <a:solidFill>
                  <a:schemeClr val="tx2"/>
                </a:solidFill>
                <a:latin typeface="Times New Roman" panose="02020603050405020304" pitchFamily="18" charset="0"/>
                <a:cs typeface="Times New Roman" panose="02020603050405020304" pitchFamily="18" charset="0"/>
              </a:rPr>
              <a:t>，主要包括</a:t>
            </a:r>
            <a:r>
              <a:rPr lang="zh-CN" altLang="en-US" sz="2000" dirty="0">
                <a:solidFill>
                  <a:schemeClr val="tx2"/>
                </a:solidFill>
                <a:latin typeface="Times New Roman" panose="02020603050405020304" pitchFamily="18" charset="0"/>
                <a:cs typeface="Times New Roman" panose="02020603050405020304" pitchFamily="18" charset="0"/>
              </a:rPr>
              <a:t>战略适应理论</a:t>
            </a:r>
            <a:r>
              <a:rPr lang="zh-CN" altLang="en-US" sz="2000" b="0" dirty="0">
                <a:solidFill>
                  <a:schemeClr val="tx2"/>
                </a:solidFill>
                <a:latin typeface="Times New Roman" panose="02020603050405020304" pitchFamily="18" charset="0"/>
                <a:cs typeface="Times New Roman" panose="02020603050405020304" pitchFamily="18" charset="0"/>
              </a:rPr>
              <a:t>、</a:t>
            </a:r>
            <a:r>
              <a:rPr lang="zh-CN" altLang="en-US" sz="2000" dirty="0">
                <a:solidFill>
                  <a:schemeClr val="tx2"/>
                </a:solidFill>
                <a:latin typeface="Times New Roman" panose="02020603050405020304" pitchFamily="18" charset="0"/>
                <a:cs typeface="Times New Roman" panose="02020603050405020304" pitchFamily="18" charset="0"/>
              </a:rPr>
              <a:t>战略定位理论</a:t>
            </a:r>
            <a:r>
              <a:rPr lang="zh-CN" altLang="en-US" sz="2000" b="0" dirty="0">
                <a:solidFill>
                  <a:schemeClr val="tx2"/>
                </a:solidFill>
                <a:latin typeface="Times New Roman" panose="02020603050405020304" pitchFamily="18" charset="0"/>
                <a:cs typeface="Times New Roman" panose="02020603050405020304" pitchFamily="18" charset="0"/>
              </a:rPr>
              <a:t>和</a:t>
            </a:r>
            <a:r>
              <a:rPr lang="zh-CN" altLang="en-US" sz="2000" dirty="0">
                <a:solidFill>
                  <a:schemeClr val="tx2"/>
                </a:solidFill>
                <a:latin typeface="Times New Roman" panose="02020603050405020304" pitchFamily="18" charset="0"/>
                <a:cs typeface="Times New Roman" panose="02020603050405020304" pitchFamily="18" charset="0"/>
              </a:rPr>
              <a:t>资源基础论</a:t>
            </a:r>
            <a:r>
              <a:rPr lang="zh-CN" altLang="en-US" sz="2000" b="0" dirty="0">
                <a:solidFill>
                  <a:schemeClr val="tx2"/>
                </a:solidFill>
                <a:latin typeface="Times New Roman" panose="02020603050405020304" pitchFamily="18" charset="0"/>
                <a:cs typeface="Times New Roman" panose="02020603050405020304" pitchFamily="18" charset="0"/>
              </a:rPr>
              <a:t>等研究视角。</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他们的研究突破了传统文献中认为的新企业绩效仅由创业者特征影响的结论，提出</a:t>
            </a:r>
            <a:r>
              <a:rPr lang="zh-CN" altLang="en-US" sz="2000" b="0" u="sng" dirty="0">
                <a:solidFill>
                  <a:schemeClr val="tx2"/>
                </a:solidFill>
                <a:latin typeface="Times New Roman" panose="02020603050405020304" pitchFamily="18" charset="0"/>
                <a:cs typeface="Times New Roman" panose="02020603050405020304" pitchFamily="18" charset="0"/>
              </a:rPr>
              <a:t>新企业的绩效不仅取决于创业者的特征，而且取决于所进入的产业结构以及新企业所采取的战略</a:t>
            </a:r>
            <a:r>
              <a:rPr lang="zh-CN" altLang="en-US" sz="2000" b="0" dirty="0">
                <a:solidFill>
                  <a:schemeClr val="tx2"/>
                </a:solidFill>
                <a:latin typeface="Times New Roman" panose="02020603050405020304" pitchFamily="18" charset="0"/>
                <a:cs typeface="Times New Roman" panose="02020603050405020304" pitchFamily="18" charset="0"/>
              </a:rPr>
              <a:t>。</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基于</a:t>
            </a:r>
            <a:r>
              <a:rPr lang="zh-CN" altLang="en-US" sz="2000" b="0" dirty="0">
                <a:solidFill>
                  <a:srgbClr val="FF0000"/>
                </a:solidFill>
                <a:latin typeface="Times New Roman" panose="02020603050405020304" pitchFamily="18" charset="0"/>
                <a:cs typeface="Times New Roman" panose="02020603050405020304" pitchFamily="18" charset="0"/>
              </a:rPr>
              <a:t>结构范式视角</a:t>
            </a:r>
            <a:r>
              <a:rPr lang="zh-CN" altLang="en-US" sz="2000" b="0" dirty="0">
                <a:solidFill>
                  <a:schemeClr val="tx2"/>
                </a:solidFill>
                <a:latin typeface="Times New Roman" panose="02020603050405020304" pitchFamily="18" charset="0"/>
                <a:cs typeface="Times New Roman" panose="02020603050405020304" pitchFamily="18" charset="0"/>
              </a:rPr>
              <a:t>的研究者认为，</a:t>
            </a:r>
            <a:r>
              <a:rPr lang="zh-CN" altLang="en-US" sz="2000" b="0" u="sng" dirty="0">
                <a:solidFill>
                  <a:schemeClr val="tx2"/>
                </a:solidFill>
                <a:latin typeface="Times New Roman" panose="02020603050405020304" pitchFamily="18" charset="0"/>
                <a:cs typeface="Times New Roman" panose="02020603050405020304" pitchFamily="18" charset="0"/>
              </a:rPr>
              <a:t>新企业在从竞争环境中获得资源的同时，改变了产业整体的结构与竞争规则</a:t>
            </a:r>
            <a:r>
              <a:rPr lang="zh-CN" altLang="en-US" sz="2000" b="0" dirty="0">
                <a:solidFill>
                  <a:schemeClr val="tx2"/>
                </a:solidFill>
                <a:latin typeface="Times New Roman" panose="02020603050405020304" pitchFamily="18" charset="0"/>
                <a:cs typeface="Times New Roman" panose="02020603050405020304" pitchFamily="18" charset="0"/>
              </a:rPr>
              <a:t>，他们主要关注产业结构、新企业战略、组织结构等与新企业绩效之间的函数关系。</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76BE45E3-320C-4A95-8E68-FADD9C107247}"/>
              </a:ext>
            </a:extLst>
          </p:cNvPr>
          <p:cNvPicPr>
            <a:picLocks noChangeAspect="1"/>
          </p:cNvPicPr>
          <p:nvPr/>
        </p:nvPicPr>
        <p:blipFill rotWithShape="1">
          <a:blip r:embed="rId2"/>
          <a:srcRect t="12206" b="39920"/>
          <a:stretch/>
        </p:blipFill>
        <p:spPr>
          <a:xfrm>
            <a:off x="4009072" y="4869160"/>
            <a:ext cx="5124450" cy="1409720"/>
          </a:xfrm>
          <a:prstGeom prst="rect">
            <a:avLst/>
          </a:prstGeom>
        </p:spPr>
      </p:pic>
    </p:spTree>
    <p:extLst>
      <p:ext uri="{BB962C8B-B14F-4D97-AF65-F5344CB8AC3E}">
        <p14:creationId xmlns:p14="http://schemas.microsoft.com/office/powerpoint/2010/main" val="38886697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539552" y="1124744"/>
            <a:ext cx="7805892" cy="3724150"/>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从创业企业内部组织结构的角度来看，为了使发展持续下去，创业者需要使企业的组织结构适应发展的需要。</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关于这一点的研究还不是很多，已有研究主要集中于</a:t>
            </a:r>
            <a:r>
              <a:rPr lang="zh-CN" altLang="en-US" sz="2000" b="0" dirty="0">
                <a:solidFill>
                  <a:srgbClr val="FF0000"/>
                </a:solidFill>
                <a:latin typeface="Times New Roman" panose="02020603050405020304" pitchFamily="18" charset="0"/>
                <a:cs typeface="Times New Roman" panose="02020603050405020304" pitchFamily="18" charset="0"/>
              </a:rPr>
              <a:t>组织职能专门化</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决策制定结构</a:t>
            </a:r>
            <a:r>
              <a:rPr lang="zh-CN" altLang="en-US" sz="2000" b="0" dirty="0">
                <a:solidFill>
                  <a:schemeClr val="tx2"/>
                </a:solidFill>
                <a:latin typeface="Times New Roman" panose="02020603050405020304" pitchFamily="18" charset="0"/>
                <a:cs typeface="Times New Roman" panose="02020603050405020304" pitchFamily="18" charset="0"/>
              </a:rPr>
              <a:t>两个问题。即：</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solidFill>
                  <a:schemeClr val="tx2"/>
                </a:solidFill>
                <a:latin typeface="Times New Roman" panose="02020603050405020304" pitchFamily="18" charset="0"/>
                <a:cs typeface="Times New Roman" panose="02020603050405020304" pitchFamily="18" charset="0"/>
              </a:rPr>
              <a:t>随着创业企业的发展以及新挑战的出现，组织职能专门化可以使其掌控好企业新的职能角色，提升环境审视能力以便更好地把握发展机会、增加销售量，并增强产品和服务的创新性；</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solidFill>
                  <a:schemeClr val="tx2"/>
                </a:solidFill>
                <a:latin typeface="Times New Roman" panose="02020603050405020304" pitchFamily="18" charset="0"/>
                <a:cs typeface="Times New Roman" panose="02020603050405020304" pitchFamily="18" charset="0"/>
              </a:rPr>
              <a:t>同时随着创业企业的成长与发展壮大，决策制定结构必须不断调整，以确保创业者拥有促进企业发展的控制力。</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D44269DE-D2A0-4F8C-8507-D17957DB756B}"/>
              </a:ext>
            </a:extLst>
          </p:cNvPr>
          <p:cNvPicPr>
            <a:picLocks noChangeAspect="1"/>
          </p:cNvPicPr>
          <p:nvPr/>
        </p:nvPicPr>
        <p:blipFill rotWithShape="1">
          <a:blip r:embed="rId2"/>
          <a:srcRect l="4640" t="12094" r="4640" b="59590"/>
          <a:stretch/>
        </p:blipFill>
        <p:spPr>
          <a:xfrm>
            <a:off x="251520" y="5013176"/>
            <a:ext cx="4320480" cy="1275730"/>
          </a:xfrm>
          <a:prstGeom prst="rect">
            <a:avLst/>
          </a:prstGeom>
        </p:spPr>
      </p:pic>
      <p:pic>
        <p:nvPicPr>
          <p:cNvPr id="3" name="图片 2">
            <a:extLst>
              <a:ext uri="{FF2B5EF4-FFF2-40B4-BE49-F238E27FC236}">
                <a16:creationId xmlns:a16="http://schemas.microsoft.com/office/drawing/2014/main" id="{BC327303-38A6-49BA-9185-8F62579902E4}"/>
              </a:ext>
            </a:extLst>
          </p:cNvPr>
          <p:cNvPicPr>
            <a:picLocks noChangeAspect="1"/>
          </p:cNvPicPr>
          <p:nvPr/>
        </p:nvPicPr>
        <p:blipFill rotWithShape="1">
          <a:blip r:embed="rId2"/>
          <a:srcRect l="5281" t="71578" r="3998" b="106"/>
          <a:stretch/>
        </p:blipFill>
        <p:spPr>
          <a:xfrm>
            <a:off x="4535488" y="5013176"/>
            <a:ext cx="4320480" cy="1275730"/>
          </a:xfrm>
          <a:prstGeom prst="rect">
            <a:avLst/>
          </a:prstGeom>
        </p:spPr>
      </p:pic>
    </p:spTree>
    <p:extLst>
      <p:ext uri="{BB962C8B-B14F-4D97-AF65-F5344CB8AC3E}">
        <p14:creationId xmlns:p14="http://schemas.microsoft.com/office/powerpoint/2010/main" val="16146433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27816" y="1327292"/>
            <a:ext cx="8221712" cy="1669659"/>
          </a:xfrm>
          <a:ln w="38100">
            <a:noFill/>
          </a:ln>
        </p:spPr>
        <p:txBody>
          <a:bodyPr/>
          <a:lstStyle/>
          <a:p>
            <a:pPr algn="just">
              <a:lnSpc>
                <a:spcPts val="30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桑伯格</a:t>
            </a:r>
            <a:r>
              <a:rPr lang="zh-CN" altLang="en-US" sz="2000" b="0" dirty="0">
                <a:solidFill>
                  <a:schemeClr val="tx2"/>
                </a:solidFill>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霍夫</a:t>
            </a:r>
            <a:r>
              <a:rPr lang="zh-CN" altLang="en-US" sz="2000" b="0" dirty="0">
                <a:solidFill>
                  <a:schemeClr val="tx2"/>
                </a:solidFill>
                <a:latin typeface="Times New Roman" panose="02020603050405020304" pitchFamily="18" charset="0"/>
                <a:cs typeface="Times New Roman" panose="02020603050405020304" pitchFamily="18" charset="0"/>
              </a:rPr>
              <a:t>教授</a:t>
            </a:r>
            <a:r>
              <a:rPr lang="en-US" altLang="zh-CN" sz="2000" b="0" dirty="0">
                <a:solidFill>
                  <a:schemeClr val="tx2"/>
                </a:solidFill>
                <a:latin typeface="Times New Roman" panose="02020603050405020304" pitchFamily="18" charset="0"/>
                <a:cs typeface="Times New Roman" panose="02020603050405020304" pitchFamily="18" charset="0"/>
              </a:rPr>
              <a:t>1987</a:t>
            </a:r>
            <a:r>
              <a:rPr lang="zh-CN" altLang="en-US" sz="2000" b="0" dirty="0">
                <a:solidFill>
                  <a:schemeClr val="tx2"/>
                </a:solidFill>
                <a:latin typeface="Times New Roman" panose="02020603050405020304" pitchFamily="18" charset="0"/>
                <a:cs typeface="Times New Roman" panose="02020603050405020304" pitchFamily="18" charset="0"/>
              </a:rPr>
              <a:t>年发表的</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战略、产业结构以及创业者对于新企业绩效影响</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solidFill>
                  <a:schemeClr val="tx2"/>
                </a:solidFill>
                <a:latin typeface="Times New Roman" panose="02020603050405020304" pitchFamily="18" charset="0"/>
                <a:cs typeface="Times New Roman" panose="02020603050405020304" pitchFamily="18" charset="0"/>
              </a:rPr>
              <a:t>，突破了传统文献中普遍认为的新企业绩效仅受创业者特征影响的结论，提出</a:t>
            </a:r>
            <a:r>
              <a:rPr lang="zh-CN" altLang="en-US" sz="2000" b="0" u="sng" dirty="0">
                <a:solidFill>
                  <a:schemeClr val="tx2"/>
                </a:solidFill>
                <a:latin typeface="Times New Roman" panose="02020603050405020304" pitchFamily="18" charset="0"/>
                <a:cs typeface="Times New Roman" panose="02020603050405020304" pitchFamily="18" charset="0"/>
              </a:rPr>
              <a:t>新企业的绩效不仅取决于创业者的特征，而且取决于所进入的产业结构以及新企业所采取的战略</a:t>
            </a:r>
            <a:r>
              <a:rPr lang="zh-CN" altLang="en-US" sz="2000" b="0" dirty="0">
                <a:solidFill>
                  <a:schemeClr val="tx2"/>
                </a:solidFill>
                <a:latin typeface="Times New Roman" panose="02020603050405020304" pitchFamily="18" charset="0"/>
                <a:cs typeface="Times New Roman" panose="02020603050405020304" pitchFamily="18" charset="0"/>
              </a:rPr>
              <a:t>。</a:t>
            </a:r>
            <a:endParaRPr lang="en-US" altLang="zh-CN" sz="2000" b="0" dirty="0">
              <a:solidFill>
                <a:schemeClr val="tx2"/>
              </a:solidFill>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9" name="标题 1">
            <a:extLst>
              <a:ext uri="{FF2B5EF4-FFF2-40B4-BE49-F238E27FC236}">
                <a16:creationId xmlns:a16="http://schemas.microsoft.com/office/drawing/2014/main" id="{118A5D27-1C09-4D09-BE49-523E916D1FAF}"/>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1.1 </a:t>
            </a:r>
            <a:r>
              <a:rPr lang="zh-CN" altLang="en-US" sz="2800" b="0" dirty="0">
                <a:latin typeface="微软雅黑" panose="020B0503020204020204" pitchFamily="34" charset="-122"/>
                <a:ea typeface="微软雅黑" panose="020B0503020204020204" pitchFamily="34" charset="-122"/>
              </a:rPr>
              <a:t>威廉</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桑伯格和查理</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霍夫的研究</a:t>
            </a:r>
          </a:p>
        </p:txBody>
      </p:sp>
      <p:sp>
        <p:nvSpPr>
          <p:cNvPr id="8" name="Rectangle 3">
            <a:extLst>
              <a:ext uri="{FF2B5EF4-FFF2-40B4-BE49-F238E27FC236}">
                <a16:creationId xmlns:a16="http://schemas.microsoft.com/office/drawing/2014/main" id="{6551A61F-9587-47F3-AF67-8060F7DF5F52}"/>
              </a:ext>
            </a:extLst>
          </p:cNvPr>
          <p:cNvSpPr txBox="1">
            <a:spLocks noChangeArrowheads="1"/>
          </p:cNvSpPr>
          <p:nvPr/>
        </p:nvSpPr>
        <p:spPr bwMode="auto">
          <a:xfrm>
            <a:off x="427816" y="3399016"/>
            <a:ext cx="4918076" cy="2054634"/>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他们从</a:t>
            </a:r>
            <a:r>
              <a:rPr lang="en-US" altLang="zh-CN" sz="2000" b="0" dirty="0">
                <a:solidFill>
                  <a:schemeClr val="tx2"/>
                </a:solidFill>
                <a:latin typeface="Times New Roman" panose="02020603050405020304" pitchFamily="18" charset="0"/>
                <a:cs typeface="Times New Roman" panose="02020603050405020304" pitchFamily="18" charset="0"/>
              </a:rPr>
              <a:t>5</a:t>
            </a:r>
            <a:r>
              <a:rPr lang="zh-CN" altLang="en-US" sz="2000" b="0" dirty="0">
                <a:solidFill>
                  <a:schemeClr val="tx2"/>
                </a:solidFill>
                <a:latin typeface="Times New Roman" panose="02020603050405020304" pitchFamily="18" charset="0"/>
                <a:cs typeface="Times New Roman" panose="02020603050405020304" pitchFamily="18" charset="0"/>
              </a:rPr>
              <a:t>个创业投资者处获得了</a:t>
            </a:r>
            <a:r>
              <a:rPr lang="en-US" altLang="zh-CN" sz="2000" b="0" dirty="0">
                <a:solidFill>
                  <a:schemeClr val="tx2"/>
                </a:solidFill>
                <a:latin typeface="Times New Roman" panose="02020603050405020304" pitchFamily="18" charset="0"/>
                <a:cs typeface="Times New Roman" panose="02020603050405020304" pitchFamily="18" charset="0"/>
              </a:rPr>
              <a:t>17</a:t>
            </a:r>
            <a:r>
              <a:rPr lang="zh-CN" altLang="en-US" sz="2000" b="0" dirty="0">
                <a:solidFill>
                  <a:schemeClr val="tx2"/>
                </a:solidFill>
                <a:latin typeface="Times New Roman" panose="02020603050405020304" pitchFamily="18" charset="0"/>
                <a:cs typeface="Times New Roman" panose="02020603050405020304" pitchFamily="18" charset="0"/>
              </a:rPr>
              <a:t>个创业企业的资料（既包括成功企业，也包括不成功企业），围绕着</a:t>
            </a:r>
            <a:r>
              <a:rPr lang="en-US" altLang="zh-CN" sz="2000" b="0" dirty="0">
                <a:solidFill>
                  <a:schemeClr val="tx2"/>
                </a:solidFill>
                <a:latin typeface="Times New Roman" panose="02020603050405020304" pitchFamily="18" charset="0"/>
                <a:cs typeface="Times New Roman" panose="02020603050405020304" pitchFamily="18" charset="0"/>
              </a:rPr>
              <a:t>4</a:t>
            </a:r>
            <a:r>
              <a:rPr lang="zh-CN" altLang="en-US" sz="2000" b="0" dirty="0">
                <a:solidFill>
                  <a:schemeClr val="tx2"/>
                </a:solidFill>
                <a:latin typeface="Times New Roman" panose="02020603050405020304" pitchFamily="18" charset="0"/>
                <a:cs typeface="Times New Roman" panose="02020603050405020304" pitchFamily="18" charset="0"/>
              </a:rPr>
              <a:t>个问题提出了</a:t>
            </a:r>
            <a:r>
              <a:rPr lang="en-US" altLang="zh-CN" sz="2000" b="0" dirty="0">
                <a:solidFill>
                  <a:schemeClr val="tx2"/>
                </a:solidFill>
                <a:latin typeface="Times New Roman" panose="02020603050405020304" pitchFamily="18" charset="0"/>
                <a:cs typeface="Times New Roman" panose="02020603050405020304" pitchFamily="18" charset="0"/>
              </a:rPr>
              <a:t>19</a:t>
            </a:r>
            <a:r>
              <a:rPr lang="zh-CN" altLang="en-US" sz="2000" b="0" dirty="0">
                <a:solidFill>
                  <a:schemeClr val="tx2"/>
                </a:solidFill>
                <a:latin typeface="Times New Roman" panose="02020603050405020304" pitchFamily="18" charset="0"/>
                <a:cs typeface="Times New Roman" panose="02020603050405020304" pitchFamily="18" charset="0"/>
              </a:rPr>
              <a:t>个决定新企业绩效的命题，进行了实证研究。</a:t>
            </a:r>
          </a:p>
        </p:txBody>
      </p:sp>
      <p:pic>
        <p:nvPicPr>
          <p:cNvPr id="2" name="图片 1">
            <a:extLst>
              <a:ext uri="{FF2B5EF4-FFF2-40B4-BE49-F238E27FC236}">
                <a16:creationId xmlns:a16="http://schemas.microsoft.com/office/drawing/2014/main" id="{14865713-97A2-4985-8CFA-D29B5662F36F}"/>
              </a:ext>
            </a:extLst>
          </p:cNvPr>
          <p:cNvPicPr>
            <a:picLocks noChangeAspect="1"/>
          </p:cNvPicPr>
          <p:nvPr/>
        </p:nvPicPr>
        <p:blipFill rotWithShape="1">
          <a:blip r:embed="rId2">
            <a:extLst>
              <a:ext uri="{28A0092B-C50C-407E-A947-70E740481C1C}">
                <a14:useLocalDpi xmlns:a14="http://schemas.microsoft.com/office/drawing/2010/main" val="0"/>
              </a:ext>
            </a:extLst>
          </a:blip>
          <a:srcRect l="12704" t="37400" r="5246" b="25850"/>
          <a:stretch/>
        </p:blipFill>
        <p:spPr>
          <a:xfrm>
            <a:off x="5940152" y="3399016"/>
            <a:ext cx="2582969" cy="2054634"/>
          </a:xfrm>
          <a:prstGeom prst="rect">
            <a:avLst/>
          </a:prstGeom>
        </p:spPr>
      </p:pic>
    </p:spTree>
    <p:extLst>
      <p:ext uri="{BB962C8B-B14F-4D97-AF65-F5344CB8AC3E}">
        <p14:creationId xmlns:p14="http://schemas.microsoft.com/office/powerpoint/2010/main" val="22868328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EBC63816-9A89-49E1-A951-8882962EA3C6}"/>
              </a:ext>
            </a:extLst>
          </p:cNvPr>
          <p:cNvSpPr txBox="1">
            <a:spLocks noChangeArrowheads="1"/>
          </p:cNvSpPr>
          <p:nvPr/>
        </p:nvSpPr>
        <p:spPr bwMode="auto">
          <a:xfrm>
            <a:off x="2843808" y="1340768"/>
            <a:ext cx="5472608" cy="2520280"/>
          </a:xfrm>
          <a:prstGeom prst="rect">
            <a:avLst/>
          </a:prstGeom>
          <a:noFill/>
          <a:ln w="28575">
            <a:solidFill>
              <a:srgbClr val="FFC000"/>
            </a:solid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a:t>
            </a:r>
            <a:r>
              <a:rPr lang="en-US" altLang="zh-CN" sz="2000" b="0" kern="0" dirty="0">
                <a:latin typeface="Times New Roman" panose="02020603050405020304" pitchFamily="18" charset="0"/>
                <a:cs typeface="Times New Roman" panose="02020603050405020304" pitchFamily="18" charset="0"/>
              </a:rPr>
              <a:t>4</a:t>
            </a:r>
            <a:r>
              <a:rPr lang="zh-CN" altLang="en-US" sz="2000" b="0" kern="0" dirty="0">
                <a:latin typeface="Times New Roman" panose="02020603050405020304" pitchFamily="18" charset="0"/>
                <a:cs typeface="Times New Roman" panose="02020603050405020304" pitchFamily="18" charset="0"/>
              </a:rPr>
              <a:t>个问题分别是：</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创业者的哪些特征影响新企业绩效；</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产业结构的哪些特征影响新企业绩效；</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哪些创业战略影响新企业绩效；</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这三个因素间的互动如何影响新企业绩效。</a:t>
            </a:r>
            <a:endParaRPr lang="en-US" altLang="zh-CN" sz="2000" b="0" kern="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E9BBAB91-90CC-43A9-BAF9-2B90A48ADC43}"/>
              </a:ext>
            </a:extLst>
          </p:cNvPr>
          <p:cNvSpPr txBox="1">
            <a:spLocks noChangeArrowheads="1"/>
          </p:cNvSpPr>
          <p:nvPr/>
        </p:nvSpPr>
        <p:spPr bwMode="auto">
          <a:xfrm>
            <a:off x="683568" y="4221088"/>
            <a:ext cx="7632848" cy="1872208"/>
          </a:xfrm>
          <a:prstGeom prst="rect">
            <a:avLst/>
          </a:prstGeom>
          <a:noFill/>
          <a:ln w="28575">
            <a:no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实证研究的结果总体上支持了作者所提出的扩展的绩效决定模型，即新企业的绩效不仅受创业者特征的影响，而且受产业结构以及创业战略的影响。</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主要结论有几点：</a:t>
            </a:r>
          </a:p>
        </p:txBody>
      </p:sp>
      <p:pic>
        <p:nvPicPr>
          <p:cNvPr id="3" name="图片 2">
            <a:extLst>
              <a:ext uri="{FF2B5EF4-FFF2-40B4-BE49-F238E27FC236}">
                <a16:creationId xmlns:a16="http://schemas.microsoft.com/office/drawing/2014/main" id="{572DFCB8-B85C-4CA9-AB62-366DC39A7329}"/>
              </a:ext>
            </a:extLst>
          </p:cNvPr>
          <p:cNvPicPr>
            <a:picLocks noChangeAspect="1"/>
          </p:cNvPicPr>
          <p:nvPr/>
        </p:nvPicPr>
        <p:blipFill rotWithShape="1">
          <a:blip r:embed="rId2"/>
          <a:srcRect l="11248" t="11094" r="11094" b="11248"/>
          <a:stretch/>
        </p:blipFill>
        <p:spPr>
          <a:xfrm>
            <a:off x="683568" y="1664804"/>
            <a:ext cx="1872208" cy="1872208"/>
          </a:xfrm>
          <a:prstGeom prst="rect">
            <a:avLst/>
          </a:prstGeom>
        </p:spPr>
      </p:pic>
    </p:spTree>
    <p:extLst>
      <p:ext uri="{BB962C8B-B14F-4D97-AF65-F5344CB8AC3E}">
        <p14:creationId xmlns:p14="http://schemas.microsoft.com/office/powerpoint/2010/main" val="7850787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238E0-AABB-46EA-A467-8FEDF940A81F}"/>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如何做在环境中游刃有余、策马奔腾的组织？</a:t>
            </a:r>
          </a:p>
        </p:txBody>
      </p:sp>
      <p:sp>
        <p:nvSpPr>
          <p:cNvPr id="3" name="内容占位符 2">
            <a:extLst>
              <a:ext uri="{FF2B5EF4-FFF2-40B4-BE49-F238E27FC236}">
                <a16:creationId xmlns:a16="http://schemas.microsoft.com/office/drawing/2014/main" id="{D6F4D4EB-83C3-48AD-8EDB-DFF09D0A6BB7}"/>
              </a:ext>
            </a:extLst>
          </p:cNvPr>
          <p:cNvSpPr>
            <a:spLocks noGrp="1"/>
          </p:cNvSpPr>
          <p:nvPr>
            <p:ph idx="1"/>
          </p:nvPr>
        </p:nvSpPr>
        <p:spPr>
          <a:xfrm>
            <a:off x="179512" y="1268413"/>
            <a:ext cx="8518401" cy="4752975"/>
          </a:xfrm>
        </p:spPr>
        <p:txBody>
          <a:bodyPr/>
          <a:lstStyle/>
          <a:p>
            <a:r>
              <a:rPr lang="zh-CN" altLang="en-US" sz="2400" b="0" dirty="0">
                <a:latin typeface="楷体" panose="02010609060101010101" pitchFamily="49" charset="-122"/>
                <a:ea typeface="楷体" panose="02010609060101010101" pitchFamily="49" charset="-122"/>
              </a:rPr>
              <a:t>擅于资源整合</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善于资源获取</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精于选人、用人、识人、结交人</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政府是只要为公共物品付费的傻瓜、却很有力量</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民众是重复使用的小买家、却很多、很可靠</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竞争者会懈怠、难创新、只看眼前而鼠目寸光、大浪淘沙</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经理人员不看文献、不学习、没理论、掏空智慧</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官员不懂经营、但渴望政绩而获得晋升、希望扩大影响面</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市长和市委书记最关心就业、其次是环境保护和纳税</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媒体追求大事件、反常识、反直觉、出乎意料的轰动效应</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这个社会对形成的商业模式有短期的稳定的保护</a:t>
            </a:r>
          </a:p>
        </p:txBody>
      </p:sp>
      <p:sp>
        <p:nvSpPr>
          <p:cNvPr id="4" name="页脚占位符 3">
            <a:extLst>
              <a:ext uri="{FF2B5EF4-FFF2-40B4-BE49-F238E27FC236}">
                <a16:creationId xmlns:a16="http://schemas.microsoft.com/office/drawing/2014/main" id="{5EBC417D-1AC6-4B72-A75E-27819F4FDAF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3203396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EBC63816-9A89-49E1-A951-8882962EA3C6}"/>
              </a:ext>
            </a:extLst>
          </p:cNvPr>
          <p:cNvSpPr txBox="1">
            <a:spLocks noChangeArrowheads="1"/>
          </p:cNvSpPr>
          <p:nvPr/>
        </p:nvSpPr>
        <p:spPr bwMode="auto">
          <a:xfrm>
            <a:off x="583351" y="1269899"/>
            <a:ext cx="7977298" cy="3744416"/>
          </a:xfrm>
          <a:prstGeom prst="rect">
            <a:avLst/>
          </a:prstGeom>
          <a:noFill/>
          <a:ln w="38100">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2000" kern="0" dirty="0">
                <a:solidFill>
                  <a:srgbClr val="FF0000"/>
                </a:solidFill>
                <a:latin typeface="Times New Roman" panose="02020603050405020304" pitchFamily="18" charset="0"/>
                <a:cs typeface="Times New Roman" panose="02020603050405020304" pitchFamily="18" charset="0"/>
              </a:rPr>
              <a:t>产业结构、战略以及创业者特征三要素之间的互动对于新创企业绩效的影响要比这些因素单独作用的影响更大。</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这个发现说明新企业成长是一个复杂的问题，仅仅将其归结为一个因素的影响是不全面的。</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可以通过这三个基本变量中的任意一个的专门化来提高新企业成功的可能性，这样可以降低成长过程中的复杂性并使得风险投资家可以更好地推进新企业成长。</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启示：有关新企业绩效的研究必须分领域进行或建立在绩效权变模型上。</a:t>
            </a:r>
          </a:p>
        </p:txBody>
      </p:sp>
      <p:pic>
        <p:nvPicPr>
          <p:cNvPr id="6" name="图片 5">
            <a:extLst>
              <a:ext uri="{FF2B5EF4-FFF2-40B4-BE49-F238E27FC236}">
                <a16:creationId xmlns:a16="http://schemas.microsoft.com/office/drawing/2014/main" id="{1A161067-E675-43B3-B2A7-B855C3D258E3}"/>
              </a:ext>
            </a:extLst>
          </p:cNvPr>
          <p:cNvPicPr>
            <a:picLocks noChangeAspect="1"/>
          </p:cNvPicPr>
          <p:nvPr/>
        </p:nvPicPr>
        <p:blipFill rotWithShape="1">
          <a:blip r:embed="rId2">
            <a:extLst>
              <a:ext uri="{28A0092B-C50C-407E-A947-70E740481C1C}">
                <a14:useLocalDpi xmlns:a14="http://schemas.microsoft.com/office/drawing/2010/main" val="0"/>
              </a:ext>
            </a:extLst>
          </a:blip>
          <a:srcRect t="3801" b="81500"/>
          <a:stretch/>
        </p:blipFill>
        <p:spPr>
          <a:xfrm>
            <a:off x="179512" y="45482"/>
            <a:ext cx="4742739" cy="1008112"/>
          </a:xfrm>
          <a:prstGeom prst="rect">
            <a:avLst/>
          </a:prstGeom>
        </p:spPr>
      </p:pic>
      <p:pic>
        <p:nvPicPr>
          <p:cNvPr id="2" name="图片 1">
            <a:extLst>
              <a:ext uri="{FF2B5EF4-FFF2-40B4-BE49-F238E27FC236}">
                <a16:creationId xmlns:a16="http://schemas.microsoft.com/office/drawing/2014/main" id="{65D5E0BA-B81B-4757-9651-22D4D6917BB5}"/>
              </a:ext>
            </a:extLst>
          </p:cNvPr>
          <p:cNvPicPr>
            <a:picLocks noChangeAspect="1"/>
          </p:cNvPicPr>
          <p:nvPr/>
        </p:nvPicPr>
        <p:blipFill rotWithShape="1">
          <a:blip r:embed="rId3"/>
          <a:srcRect l="3129" t="40410" r="1618" b="30821"/>
          <a:stretch/>
        </p:blipFill>
        <p:spPr>
          <a:xfrm>
            <a:off x="3491880" y="4797152"/>
            <a:ext cx="4536504" cy="1296144"/>
          </a:xfrm>
          <a:prstGeom prst="rect">
            <a:avLst/>
          </a:prstGeom>
        </p:spPr>
      </p:pic>
    </p:spTree>
    <p:extLst>
      <p:ext uri="{BB962C8B-B14F-4D97-AF65-F5344CB8AC3E}">
        <p14:creationId xmlns:p14="http://schemas.microsoft.com/office/powerpoint/2010/main" val="29520308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268760"/>
            <a:ext cx="6120680" cy="4680520"/>
          </a:xfrm>
          <a:ln w="38100">
            <a:noFill/>
          </a:ln>
        </p:spPr>
        <p:txBody>
          <a:bodyPr/>
          <a:lstStyle/>
          <a:p>
            <a:pPr marL="457200" indent="-457200" algn="just">
              <a:lnSpc>
                <a:spcPts val="2800"/>
              </a:lnSpc>
              <a:spcBef>
                <a:spcPts val="600"/>
              </a:spcBef>
              <a:spcAft>
                <a:spcPts val="600"/>
              </a:spcAft>
              <a:buFont typeface="+mj-ea"/>
              <a:buAutoNum type="circleNumDbPlain" startAt="2"/>
              <a:defRPr/>
            </a:pPr>
            <a:r>
              <a:rPr lang="zh-CN" altLang="en-US" sz="2000" dirty="0">
                <a:solidFill>
                  <a:srgbClr val="FF0000"/>
                </a:solidFill>
                <a:latin typeface="Times New Roman" panose="02020603050405020304" pitchFamily="18" charset="0"/>
                <a:cs typeface="Times New Roman" panose="02020603050405020304" pitchFamily="18" charset="0"/>
              </a:rPr>
              <a:t>如果不考虑这三个要素之间相互作用的影响，产业结构相比于战略以及创业者特征而言，对新企业绩效有更大的影响。</a:t>
            </a:r>
            <a:endParaRPr lang="en-US" altLang="zh-CN" sz="200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这间接强调了进入时机对于创业成功的重大意义。这是因为产业结构是创业绩效的重要影响因素，因为产业结构在市场发展的早期是迅速变化的，所以进入时机的选择是十分关键的。</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这使得我们分产业去研究战略以及创业者特质对于新企业绩效的影响也会更有意义。</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startAt="3"/>
              <a:defRPr/>
            </a:pPr>
            <a:r>
              <a:rPr lang="zh-CN" altLang="en-US" sz="2000" dirty="0">
                <a:solidFill>
                  <a:srgbClr val="FF0000"/>
                </a:solidFill>
                <a:latin typeface="Times New Roman" panose="02020603050405020304" pitchFamily="18" charset="0"/>
                <a:cs typeface="Times New Roman" panose="02020603050405020304" pitchFamily="18" charset="0"/>
              </a:rPr>
              <a:t>创业企业战略的选择依赖于所处的环境，而创业者的个人特征对于新企业绩效的影响很小。</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77E5D2B-3FB5-408A-82B5-19931F8489AB}"/>
              </a:ext>
            </a:extLst>
          </p:cNvPr>
          <p:cNvPicPr>
            <a:picLocks noChangeAspect="1"/>
          </p:cNvPicPr>
          <p:nvPr/>
        </p:nvPicPr>
        <p:blipFill>
          <a:blip r:embed="rId2"/>
          <a:stretch>
            <a:fillRect/>
          </a:stretch>
        </p:blipFill>
        <p:spPr>
          <a:xfrm>
            <a:off x="6732241" y="2565568"/>
            <a:ext cx="1800200" cy="2691992"/>
          </a:xfrm>
          <a:prstGeom prst="rect">
            <a:avLst/>
          </a:prstGeom>
        </p:spPr>
      </p:pic>
    </p:spTree>
    <p:extLst>
      <p:ext uri="{BB962C8B-B14F-4D97-AF65-F5344CB8AC3E}">
        <p14:creationId xmlns:p14="http://schemas.microsoft.com/office/powerpoint/2010/main" val="9951916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97410" y="1196752"/>
            <a:ext cx="7962056" cy="1944216"/>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伊莱恩</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罗马尼利</a:t>
            </a:r>
            <a:r>
              <a:rPr lang="en-US" altLang="zh-CN" sz="2000" b="0" dirty="0">
                <a:solidFill>
                  <a:schemeClr val="tx2"/>
                </a:solidFill>
                <a:latin typeface="Times New Roman" panose="02020603050405020304" pitchFamily="18" charset="0"/>
                <a:cs typeface="Times New Roman" panose="02020603050405020304" pitchFamily="18" charset="0"/>
              </a:rPr>
              <a:t>1989</a:t>
            </a:r>
            <a:r>
              <a:rPr lang="zh-CN" altLang="en-US" sz="2000" b="0" dirty="0">
                <a:solidFill>
                  <a:schemeClr val="tx2"/>
                </a:solidFill>
                <a:latin typeface="Times New Roman" panose="02020603050405020304" pitchFamily="18" charset="0"/>
                <a:cs typeface="Times New Roman" panose="02020603050405020304" pitchFamily="18" charset="0"/>
              </a:rPr>
              <a:t>年发表的</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环境与新企业战略对新企业初期绩效的影响</a:t>
            </a:r>
            <a:r>
              <a:rPr lang="en-US" altLang="zh-CN" sz="2000" b="0" dirty="0">
                <a:solidFill>
                  <a:srgbClr val="FF0000"/>
                </a:solidFill>
                <a:latin typeface="Times New Roman" panose="02020603050405020304" pitchFamily="18" charset="0"/>
                <a:cs typeface="Times New Roman" panose="02020603050405020304" pitchFamily="18" charset="0"/>
              </a:rPr>
              <a:t>》</a:t>
            </a:r>
            <a:r>
              <a:rPr lang="zh-CN" altLang="en-US" sz="2000" b="0" dirty="0">
                <a:solidFill>
                  <a:schemeClr val="tx2"/>
                </a:solidFill>
                <a:latin typeface="Times New Roman" panose="02020603050405020304" pitchFamily="18" charset="0"/>
                <a:cs typeface="Times New Roman" panose="02020603050405020304" pitchFamily="18" charset="0"/>
              </a:rPr>
              <a:t>中分析了影响新企业创建初期生存率的两个因素：</a:t>
            </a:r>
            <a:endParaRPr lang="en-US" altLang="zh-CN" sz="2000" b="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solidFill>
                  <a:schemeClr val="tx2"/>
                </a:solidFill>
                <a:latin typeface="Times New Roman" panose="02020603050405020304" pitchFamily="18" charset="0"/>
                <a:cs typeface="Times New Roman" panose="02020603050405020304" pitchFamily="18" charset="0"/>
              </a:rPr>
              <a:t>创建企业时的环境资源以及竞争条件；</a:t>
            </a:r>
            <a:endParaRPr lang="en-US" altLang="zh-CN" sz="2000" b="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solidFill>
                  <a:schemeClr val="tx2"/>
                </a:solidFill>
                <a:latin typeface="Times New Roman" panose="02020603050405020304" pitchFamily="18" charset="0"/>
                <a:cs typeface="Times New Roman" panose="02020603050405020304" pitchFamily="18" charset="0"/>
              </a:rPr>
              <a:t>新企业初创期用以开发环境条件的创业战略。</a:t>
            </a:r>
            <a:endParaRPr lang="en-US" altLang="zh-CN" sz="2000" b="0" dirty="0">
              <a:solidFill>
                <a:schemeClr val="tx2"/>
              </a:solidFill>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1.2 </a:t>
            </a:r>
            <a:r>
              <a:rPr lang="zh-CN" altLang="en-US" sz="2800" b="0" dirty="0">
                <a:latin typeface="微软雅黑" panose="020B0503020204020204" pitchFamily="34" charset="-122"/>
                <a:ea typeface="微软雅黑" panose="020B0503020204020204" pitchFamily="34" charset="-122"/>
              </a:rPr>
              <a:t>伊莱恩</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罗马尼利的研究</a:t>
            </a:r>
          </a:p>
        </p:txBody>
      </p:sp>
      <p:pic>
        <p:nvPicPr>
          <p:cNvPr id="3" name="图片 2">
            <a:extLst>
              <a:ext uri="{FF2B5EF4-FFF2-40B4-BE49-F238E27FC236}">
                <a16:creationId xmlns:a16="http://schemas.microsoft.com/office/drawing/2014/main" id="{981AEBC2-A037-405B-8294-F99163481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11" y="3429000"/>
            <a:ext cx="2274961" cy="2274961"/>
          </a:xfrm>
          <a:prstGeom prst="rect">
            <a:avLst/>
          </a:prstGeom>
        </p:spPr>
      </p:pic>
      <p:sp>
        <p:nvSpPr>
          <p:cNvPr id="8" name="Rectangle 3">
            <a:extLst>
              <a:ext uri="{FF2B5EF4-FFF2-40B4-BE49-F238E27FC236}">
                <a16:creationId xmlns:a16="http://schemas.microsoft.com/office/drawing/2014/main" id="{FFBDD6FE-A4C4-4965-8C99-F68A6B60E438}"/>
              </a:ext>
            </a:extLst>
          </p:cNvPr>
          <p:cNvSpPr txBox="1">
            <a:spLocks noChangeArrowheads="1"/>
          </p:cNvSpPr>
          <p:nvPr/>
        </p:nvSpPr>
        <p:spPr bwMode="auto">
          <a:xfrm>
            <a:off x="2843808" y="3309206"/>
            <a:ext cx="5544616" cy="2520280"/>
          </a:xfrm>
          <a:prstGeom prst="rect">
            <a:avLst/>
          </a:prstGeom>
          <a:noFill/>
          <a:ln w="190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作者用</a:t>
            </a:r>
            <a:r>
              <a:rPr lang="zh-CN" altLang="en-US" sz="2000" b="0" kern="0" dirty="0">
                <a:solidFill>
                  <a:srgbClr val="FF0000"/>
                </a:solidFill>
                <a:latin typeface="Times New Roman" panose="02020603050405020304" pitchFamily="18" charset="0"/>
                <a:cs typeface="Times New Roman" panose="02020603050405020304" pitchFamily="18" charset="0"/>
              </a:rPr>
              <a:t>产品</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服务的需求情况</a:t>
            </a:r>
            <a:r>
              <a:rPr lang="zh-CN" altLang="en-US" sz="2000" b="0" kern="0" dirty="0">
                <a:solidFill>
                  <a:schemeClr val="tx2"/>
                </a:solidFill>
                <a:latin typeface="Times New Roman" panose="02020603050405020304" pitchFamily="18" charset="0"/>
                <a:cs typeface="Times New Roman" panose="02020603050405020304" pitchFamily="18" charset="0"/>
              </a:rPr>
              <a:t>以及</a:t>
            </a:r>
            <a:r>
              <a:rPr lang="zh-CN" altLang="en-US" sz="2000" b="0" kern="0" dirty="0">
                <a:solidFill>
                  <a:srgbClr val="FF0000"/>
                </a:solidFill>
                <a:latin typeface="Times New Roman" panose="02020603050405020304" pitchFamily="18" charset="0"/>
                <a:cs typeface="Times New Roman" panose="02020603050405020304" pitchFamily="18" charset="0"/>
              </a:rPr>
              <a:t>竞争聚集度</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competitive concentration</a:t>
            </a:r>
            <a:r>
              <a:rPr lang="zh-CN" altLang="en-US" sz="2000" b="0" kern="0" dirty="0">
                <a:solidFill>
                  <a:schemeClr val="tx2"/>
                </a:solidFill>
                <a:latin typeface="Times New Roman" panose="02020603050405020304" pitchFamily="18" charset="0"/>
                <a:cs typeface="Times New Roman" panose="02020603050405020304" pitchFamily="18" charset="0"/>
              </a:rPr>
              <a:t>）来度量新企业所面临的环境条件，提出了两个假设：</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当需求上升的时候，新企业的存活率上升；</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当竞争聚集度下降的时候，新企业的存活率会上升。</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6046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196752"/>
            <a:ext cx="6408712" cy="5040560"/>
          </a:xfrm>
          <a:ln w="19050">
            <a:solidFill>
              <a:srgbClr val="92D050"/>
            </a:solid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他按照</a:t>
            </a:r>
            <a:r>
              <a:rPr lang="zh-CN" altLang="en-US" sz="2000" b="0" dirty="0">
                <a:solidFill>
                  <a:srgbClr val="FF0000"/>
                </a:solidFill>
                <a:latin typeface="Times New Roman" panose="02020603050405020304" pitchFamily="18" charset="0"/>
                <a:cs typeface="Times New Roman" panose="02020603050405020304" pitchFamily="18" charset="0"/>
              </a:rPr>
              <a:t>企业试图控制的资源的范围与种类</a:t>
            </a:r>
            <a:r>
              <a:rPr lang="zh-CN" altLang="en-US" sz="2000" b="0" dirty="0">
                <a:latin typeface="Times New Roman" panose="02020603050405020304" pitchFamily="18" charset="0"/>
                <a:cs typeface="Times New Roman" panose="02020603050405020304" pitchFamily="18" charset="0"/>
              </a:rPr>
              <a:t>探讨了企业</a:t>
            </a:r>
            <a:r>
              <a:rPr lang="zh-CN" altLang="en-US" sz="2000" b="0" dirty="0">
                <a:solidFill>
                  <a:srgbClr val="FF0000"/>
                </a:solidFill>
                <a:latin typeface="Times New Roman" panose="02020603050405020304" pitchFamily="18" charset="0"/>
                <a:cs typeface="Times New Roman" panose="02020603050405020304" pitchFamily="18" charset="0"/>
              </a:rPr>
              <a:t>战略的宽度维度</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market breadth</a:t>
            </a:r>
            <a:r>
              <a:rPr lang="zh-CN" altLang="en-US" sz="2000" b="0" dirty="0">
                <a:latin typeface="Times New Roman" panose="02020603050405020304" pitchFamily="18" charset="0"/>
                <a:cs typeface="Times New Roman" panose="02020603050405020304" pitchFamily="18" charset="0"/>
              </a:rPr>
              <a:t>），按照</a:t>
            </a:r>
            <a:r>
              <a:rPr lang="zh-CN" altLang="en-US" sz="2000" b="0" dirty="0">
                <a:solidFill>
                  <a:srgbClr val="FF0000"/>
                </a:solidFill>
                <a:latin typeface="Times New Roman" panose="02020603050405020304" pitchFamily="18" charset="0"/>
                <a:cs typeface="Times New Roman" panose="02020603050405020304" pitchFamily="18" charset="0"/>
              </a:rPr>
              <a:t>企业获取资源活动的深度和速度</a:t>
            </a:r>
            <a:r>
              <a:rPr lang="zh-CN" altLang="en-US" sz="2000" b="0" dirty="0">
                <a:latin typeface="Times New Roman" panose="02020603050405020304" pitchFamily="18" charset="0"/>
                <a:cs typeface="Times New Roman" panose="02020603050405020304" pitchFamily="18" charset="0"/>
              </a:rPr>
              <a:t>划分了</a:t>
            </a:r>
            <a:r>
              <a:rPr lang="zh-CN" altLang="en-US" sz="2000" b="0" dirty="0">
                <a:solidFill>
                  <a:srgbClr val="FF0000"/>
                </a:solidFill>
                <a:latin typeface="Times New Roman" panose="02020603050405020304" pitchFamily="18" charset="0"/>
                <a:cs typeface="Times New Roman" panose="02020603050405020304" pitchFamily="18" charset="0"/>
              </a:rPr>
              <a:t>战略的效率维度</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market aggressiveness</a:t>
            </a:r>
            <a:r>
              <a:rPr lang="zh-CN" altLang="en-US" sz="2000" b="0" dirty="0">
                <a:latin typeface="Times New Roman" panose="02020603050405020304" pitchFamily="18" charset="0"/>
                <a:cs typeface="Times New Roman" panose="02020603050405020304" pitchFamily="18" charset="0"/>
              </a:rPr>
              <a:t>），提出了两个假设：</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采用</a:t>
            </a:r>
            <a:r>
              <a:rPr lang="zh-CN" altLang="en-US" sz="2000" b="0" dirty="0">
                <a:solidFill>
                  <a:srgbClr val="FF0000"/>
                </a:solidFill>
                <a:latin typeface="Times New Roman" panose="02020603050405020304" pitchFamily="18" charset="0"/>
                <a:cs typeface="Times New Roman" panose="02020603050405020304" pitchFamily="18" charset="0"/>
              </a:rPr>
              <a:t>专门化战略</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specialist</a:t>
            </a:r>
            <a:r>
              <a:rPr lang="zh-CN" altLang="en-US" sz="2000" b="0" dirty="0">
                <a:latin typeface="Times New Roman" panose="02020603050405020304" pitchFamily="18" charset="0"/>
                <a:cs typeface="Times New Roman" panose="02020603050405020304" pitchFamily="18" charset="0"/>
              </a:rPr>
              <a:t>）的组织要比采取</a:t>
            </a:r>
            <a:r>
              <a:rPr lang="zh-CN" altLang="en-US" sz="2000" b="0" dirty="0">
                <a:solidFill>
                  <a:srgbClr val="FF0000"/>
                </a:solidFill>
                <a:latin typeface="Times New Roman" panose="02020603050405020304" pitchFamily="18" charset="0"/>
                <a:cs typeface="Times New Roman" panose="02020603050405020304" pitchFamily="18" charset="0"/>
              </a:rPr>
              <a:t>通用化战略</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generalist</a:t>
            </a:r>
            <a:r>
              <a:rPr lang="zh-CN" altLang="en-US" sz="2000" b="0" dirty="0">
                <a:latin typeface="Times New Roman" panose="02020603050405020304" pitchFamily="18" charset="0"/>
                <a:cs typeface="Times New Roman" panose="02020603050405020304" pitchFamily="18" charset="0"/>
              </a:rPr>
              <a:t>）的新企业在创建初期具有更高的存活率（专业化战略可将有限的资源用在同质化的市场上，从而有助于新企业克服新进入缺陷）；</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一般来讲，采取</a:t>
            </a:r>
            <a:r>
              <a:rPr lang="zh-CN" altLang="en-US" sz="2000" b="0" dirty="0">
                <a:solidFill>
                  <a:srgbClr val="FF0000"/>
                </a:solidFill>
                <a:latin typeface="Times New Roman" panose="02020603050405020304" pitchFamily="18" charset="0"/>
                <a:cs typeface="Times New Roman" panose="02020603050405020304" pitchFamily="18" charset="0"/>
              </a:rPr>
              <a:t>激进型战略</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aggressive</a:t>
            </a:r>
            <a:r>
              <a:rPr lang="zh-CN" altLang="en-US" sz="2000" b="0" dirty="0">
                <a:latin typeface="Times New Roman" panose="02020603050405020304" pitchFamily="18" charset="0"/>
                <a:cs typeface="Times New Roman" panose="02020603050405020304" pitchFamily="18" charset="0"/>
              </a:rPr>
              <a:t>）的新企业要比采用</a:t>
            </a:r>
            <a:r>
              <a:rPr lang="zh-CN" altLang="en-US" sz="2000" b="0" dirty="0">
                <a:solidFill>
                  <a:srgbClr val="FF0000"/>
                </a:solidFill>
                <a:latin typeface="Times New Roman" panose="02020603050405020304" pitchFamily="18" charset="0"/>
                <a:cs typeface="Times New Roman" panose="02020603050405020304" pitchFamily="18" charset="0"/>
              </a:rPr>
              <a:t>效率型战略</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efficient</a:t>
            </a:r>
            <a:r>
              <a:rPr lang="zh-CN" altLang="en-US" sz="2000" b="0" dirty="0">
                <a:latin typeface="Times New Roman" panose="02020603050405020304" pitchFamily="18" charset="0"/>
                <a:cs typeface="Times New Roman" panose="02020603050405020304" pitchFamily="18" charset="0"/>
              </a:rPr>
              <a:t>）的在初创期具有更高的存活率（激进型战略帮助新企业获取资源，新企业所能控制的资源越多越快，就有越多的机会来赢得竞争优势）。</a:t>
            </a:r>
            <a:endParaRPr lang="en-US" altLang="zh-CN" sz="2000" b="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DC8A025-0C76-42D1-AEAF-D9FF49642814}"/>
              </a:ext>
            </a:extLst>
          </p:cNvPr>
          <p:cNvPicPr>
            <a:picLocks noChangeAspect="1"/>
          </p:cNvPicPr>
          <p:nvPr/>
        </p:nvPicPr>
        <p:blipFill rotWithShape="1">
          <a:blip r:embed="rId2"/>
          <a:srcRect l="8883" t="16400" b="6951"/>
          <a:stretch/>
        </p:blipFill>
        <p:spPr>
          <a:xfrm>
            <a:off x="7091362" y="2492896"/>
            <a:ext cx="1837968" cy="2752090"/>
          </a:xfrm>
          <a:prstGeom prst="rect">
            <a:avLst/>
          </a:prstGeom>
        </p:spPr>
      </p:pic>
    </p:spTree>
    <p:extLst>
      <p:ext uri="{BB962C8B-B14F-4D97-AF65-F5344CB8AC3E}">
        <p14:creationId xmlns:p14="http://schemas.microsoft.com/office/powerpoint/2010/main" val="32059190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339752" y="1250160"/>
            <a:ext cx="5976664" cy="2952328"/>
          </a:xfrm>
          <a:ln w="19050">
            <a:solidFill>
              <a:srgbClr val="00B0F0"/>
            </a:solid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在分别阐释了环境条件和战略选择对于新企业初期绩效的影响之后，作者开始讨论</a:t>
            </a:r>
            <a:r>
              <a:rPr lang="zh-CN" altLang="en-US" sz="2000" dirty="0">
                <a:solidFill>
                  <a:srgbClr val="FF0000"/>
                </a:solidFill>
                <a:latin typeface="Times New Roman" panose="02020603050405020304" pitchFamily="18" charset="0"/>
                <a:cs typeface="Times New Roman" panose="02020603050405020304" pitchFamily="18" charset="0"/>
              </a:rPr>
              <a:t>二者交互作用的影响</a:t>
            </a:r>
            <a:r>
              <a:rPr lang="zh-CN" altLang="en-US" sz="2000" b="0" dirty="0">
                <a:latin typeface="Times New Roman" panose="02020603050405020304" pitchFamily="18" charset="0"/>
                <a:cs typeface="Times New Roman" panose="02020603050405020304" pitchFamily="18" charset="0"/>
              </a:rPr>
              <a:t>，提出两个假设：</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当需求上升，聚集度下降的时候，采取通用化战略的要比采取专门化战略的新企业存活率更高。</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当需求下降，聚集度上升的时候，采用效率型战略的要比采用激进型战略的新企业存活率更高。</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3" name="图片 2">
            <a:extLst>
              <a:ext uri="{FF2B5EF4-FFF2-40B4-BE49-F238E27FC236}">
                <a16:creationId xmlns:a16="http://schemas.microsoft.com/office/drawing/2014/main" id="{4B7F6653-6BF9-4BF3-9CCD-3D365AAA4D17}"/>
              </a:ext>
            </a:extLst>
          </p:cNvPr>
          <p:cNvPicPr>
            <a:picLocks noChangeAspect="1"/>
          </p:cNvPicPr>
          <p:nvPr/>
        </p:nvPicPr>
        <p:blipFill rotWithShape="1">
          <a:blip r:embed="rId2">
            <a:extLst>
              <a:ext uri="{28A0092B-C50C-407E-A947-70E740481C1C}">
                <a14:useLocalDpi xmlns:a14="http://schemas.microsoft.com/office/drawing/2010/main" val="0"/>
              </a:ext>
            </a:extLst>
          </a:blip>
          <a:srcRect l="77216" t="9177" b="68144"/>
          <a:stretch/>
        </p:blipFill>
        <p:spPr>
          <a:xfrm>
            <a:off x="539552" y="1339968"/>
            <a:ext cx="1446808" cy="1440160"/>
          </a:xfrm>
          <a:prstGeom prst="rect">
            <a:avLst/>
          </a:prstGeom>
        </p:spPr>
      </p:pic>
      <p:pic>
        <p:nvPicPr>
          <p:cNvPr id="5" name="图片 4">
            <a:extLst>
              <a:ext uri="{FF2B5EF4-FFF2-40B4-BE49-F238E27FC236}">
                <a16:creationId xmlns:a16="http://schemas.microsoft.com/office/drawing/2014/main" id="{728CBA60-3D99-4F0A-B20F-E7A5BC589707}"/>
              </a:ext>
            </a:extLst>
          </p:cNvPr>
          <p:cNvPicPr>
            <a:picLocks noChangeAspect="1"/>
          </p:cNvPicPr>
          <p:nvPr/>
        </p:nvPicPr>
        <p:blipFill rotWithShape="1">
          <a:blip r:embed="rId2">
            <a:extLst>
              <a:ext uri="{28A0092B-C50C-407E-A947-70E740481C1C}">
                <a14:useLocalDpi xmlns:a14="http://schemas.microsoft.com/office/drawing/2010/main" val="0"/>
              </a:ext>
            </a:extLst>
          </a:blip>
          <a:srcRect l="80618" t="39794" b="37526"/>
          <a:stretch/>
        </p:blipFill>
        <p:spPr>
          <a:xfrm>
            <a:off x="539552" y="2780128"/>
            <a:ext cx="1230784" cy="1440160"/>
          </a:xfrm>
          <a:prstGeom prst="rect">
            <a:avLst/>
          </a:prstGeom>
        </p:spPr>
      </p:pic>
      <p:sp>
        <p:nvSpPr>
          <p:cNvPr id="8" name="Rectangle 3">
            <a:extLst>
              <a:ext uri="{FF2B5EF4-FFF2-40B4-BE49-F238E27FC236}">
                <a16:creationId xmlns:a16="http://schemas.microsoft.com/office/drawing/2014/main" id="{FF406CAC-8C5C-4A64-A0A1-6A9220E8A0B2}"/>
              </a:ext>
            </a:extLst>
          </p:cNvPr>
          <p:cNvSpPr txBox="1">
            <a:spLocks noChangeArrowheads="1"/>
          </p:cNvSpPr>
          <p:nvPr/>
        </p:nvSpPr>
        <p:spPr bwMode="auto">
          <a:xfrm>
            <a:off x="539552" y="4463742"/>
            <a:ext cx="7776864" cy="1674784"/>
          </a:xfrm>
          <a:prstGeom prst="rect">
            <a:avLst/>
          </a:prstGeom>
          <a:noFill/>
          <a:ln w="381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作者利用美国计算机产业</a:t>
            </a:r>
            <a:r>
              <a:rPr lang="en-US" altLang="zh-CN" sz="2000" b="0" kern="0" dirty="0">
                <a:latin typeface="Times New Roman" panose="02020603050405020304" pitchFamily="18" charset="0"/>
                <a:cs typeface="Times New Roman" panose="02020603050405020304" pitchFamily="18" charset="0"/>
              </a:rPr>
              <a:t>1957~1981</a:t>
            </a:r>
            <a:r>
              <a:rPr lang="zh-CN" altLang="en-US" sz="2000" b="0" kern="0" dirty="0">
                <a:latin typeface="Times New Roman" panose="02020603050405020304" pitchFamily="18" charset="0"/>
                <a:cs typeface="Times New Roman" panose="02020603050405020304" pitchFamily="18" charset="0"/>
              </a:rPr>
              <a:t>年内建立的</a:t>
            </a:r>
            <a:r>
              <a:rPr lang="en-US" altLang="zh-CN" sz="2000" b="0" kern="0" dirty="0">
                <a:latin typeface="Times New Roman" panose="02020603050405020304" pitchFamily="18" charset="0"/>
                <a:cs typeface="Times New Roman" panose="02020603050405020304" pitchFamily="18" charset="0"/>
              </a:rPr>
              <a:t>108</a:t>
            </a:r>
            <a:r>
              <a:rPr lang="zh-CN" altLang="en-US" sz="2000" b="0" kern="0" dirty="0">
                <a:latin typeface="Times New Roman" panose="02020603050405020304" pitchFamily="18" charset="0"/>
                <a:cs typeface="Times New Roman" panose="02020603050405020304" pitchFamily="18" charset="0"/>
              </a:rPr>
              <a:t>家新企业的纵向数据进行了实证研究。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他将</a:t>
            </a:r>
            <a:r>
              <a:rPr lang="zh-CN" altLang="en-US" sz="2000" b="0" kern="0" dirty="0">
                <a:solidFill>
                  <a:srgbClr val="FF0000"/>
                </a:solidFill>
                <a:latin typeface="Times New Roman" panose="02020603050405020304" pitchFamily="18" charset="0"/>
                <a:cs typeface="Times New Roman" panose="02020603050405020304" pitchFamily="18" charset="0"/>
              </a:rPr>
              <a:t>产业环境</a:t>
            </a:r>
            <a:r>
              <a:rPr lang="zh-CN" altLang="en-US" sz="2000" b="0" kern="0" dirty="0">
                <a:latin typeface="Times New Roman" panose="02020603050405020304" pitchFamily="18" charset="0"/>
                <a:cs typeface="Times New Roman" panose="02020603050405020304" pitchFamily="18" charset="0"/>
              </a:rPr>
              <a:t>作为</a:t>
            </a:r>
            <a:r>
              <a:rPr lang="zh-CN" altLang="en-US" sz="2000" kern="0" dirty="0">
                <a:latin typeface="Times New Roman" panose="02020603050405020304" pitchFamily="18" charset="0"/>
                <a:cs typeface="Times New Roman" panose="02020603050405020304" pitchFamily="18" charset="0"/>
              </a:rPr>
              <a:t>调节变量</a:t>
            </a:r>
            <a:r>
              <a:rPr lang="zh-CN" altLang="en-US" sz="2000" b="0" kern="0" dirty="0">
                <a:latin typeface="Times New Roman" panose="02020603050405020304" pitchFamily="18" charset="0"/>
                <a:cs typeface="Times New Roman" panose="02020603050405020304" pitchFamily="18" charset="0"/>
              </a:rPr>
              <a:t>，检测</a:t>
            </a:r>
            <a:r>
              <a:rPr lang="zh-CN" altLang="en-US" sz="2000" b="0" kern="0" dirty="0">
                <a:solidFill>
                  <a:srgbClr val="FF0000"/>
                </a:solidFill>
                <a:latin typeface="Times New Roman" panose="02020603050405020304" pitchFamily="18" charset="0"/>
                <a:cs typeface="Times New Roman" panose="02020603050405020304" pitchFamily="18" charset="0"/>
              </a:rPr>
              <a:t>战略选择</a:t>
            </a:r>
            <a:r>
              <a:rPr lang="zh-CN" altLang="en-US" sz="2000" b="0" kern="0" dirty="0">
                <a:latin typeface="Times New Roman" panose="02020603050405020304" pitchFamily="18" charset="0"/>
                <a:cs typeface="Times New Roman" panose="02020603050405020304" pitchFamily="18" charset="0"/>
              </a:rPr>
              <a:t>与</a:t>
            </a:r>
            <a:r>
              <a:rPr lang="zh-CN" altLang="en-US" sz="2000" b="0" kern="0" dirty="0">
                <a:solidFill>
                  <a:srgbClr val="FF0000"/>
                </a:solidFill>
                <a:latin typeface="Times New Roman" panose="02020603050405020304" pitchFamily="18" charset="0"/>
                <a:cs typeface="Times New Roman" panose="02020603050405020304" pitchFamily="18" charset="0"/>
              </a:rPr>
              <a:t>新企业绩效</a:t>
            </a:r>
            <a:r>
              <a:rPr lang="zh-CN" altLang="en-US" sz="2000" b="0" kern="0" dirty="0">
                <a:latin typeface="Times New Roman" panose="02020603050405020304" pitchFamily="18" charset="0"/>
                <a:cs typeface="Times New Roman" panose="02020603050405020304" pitchFamily="18" charset="0"/>
              </a:rPr>
              <a:t>之间的关系。</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443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83568" y="632590"/>
            <a:ext cx="7776864" cy="3444482"/>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得出的结论如下：</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采用</a:t>
            </a:r>
            <a:r>
              <a:rPr lang="zh-CN" altLang="en-US" sz="2000" b="0" dirty="0">
                <a:solidFill>
                  <a:srgbClr val="FF0000"/>
                </a:solidFill>
                <a:latin typeface="Times New Roman" panose="02020603050405020304" pitchFamily="18" charset="0"/>
                <a:cs typeface="Times New Roman" panose="02020603050405020304" pitchFamily="18" charset="0"/>
              </a:rPr>
              <a:t>专门化战略</a:t>
            </a:r>
            <a:r>
              <a:rPr lang="zh-CN" altLang="en-US" sz="2000" b="0" dirty="0">
                <a:latin typeface="Times New Roman" panose="02020603050405020304" pitchFamily="18" charset="0"/>
                <a:cs typeface="Times New Roman" panose="02020603050405020304" pitchFamily="18" charset="0"/>
              </a:rPr>
              <a:t>的要比采用</a:t>
            </a:r>
            <a:r>
              <a:rPr lang="zh-CN" altLang="en-US" sz="2000" b="0" dirty="0">
                <a:solidFill>
                  <a:srgbClr val="FF0000"/>
                </a:solidFill>
                <a:latin typeface="Times New Roman" panose="02020603050405020304" pitchFamily="18" charset="0"/>
                <a:cs typeface="Times New Roman" panose="02020603050405020304" pitchFamily="18" charset="0"/>
              </a:rPr>
              <a:t>通用化战略</a:t>
            </a:r>
            <a:r>
              <a:rPr lang="zh-CN" altLang="en-US" sz="2000" b="0" dirty="0">
                <a:latin typeface="Times New Roman" panose="02020603050405020304" pitchFamily="18" charset="0"/>
                <a:cs typeface="Times New Roman" panose="02020603050405020304" pitchFamily="18" charset="0"/>
              </a:rPr>
              <a:t>的新创企业存活率更高，但是当</a:t>
            </a:r>
            <a:r>
              <a:rPr lang="zh-CN" altLang="en-US" sz="2000" b="0" dirty="0">
                <a:highlight>
                  <a:srgbClr val="FFFF00"/>
                </a:highlight>
                <a:latin typeface="Times New Roman" panose="02020603050405020304" pitchFamily="18" charset="0"/>
                <a:cs typeface="Times New Roman" panose="02020603050405020304" pitchFamily="18" charset="0"/>
              </a:rPr>
              <a:t>产业需求处于上升期</a:t>
            </a:r>
            <a:r>
              <a:rPr lang="zh-CN" altLang="en-US" sz="2000" b="0" dirty="0">
                <a:latin typeface="Times New Roman" panose="02020603050405020304" pitchFamily="18" charset="0"/>
                <a:cs typeface="Times New Roman" panose="02020603050405020304" pitchFamily="18" charset="0"/>
              </a:rPr>
              <a:t>的时候，采用</a:t>
            </a:r>
            <a:r>
              <a:rPr lang="zh-CN" altLang="en-US" sz="2000" b="0" dirty="0">
                <a:highlight>
                  <a:srgbClr val="FFFF00"/>
                </a:highlight>
                <a:latin typeface="Times New Roman" panose="02020603050405020304" pitchFamily="18" charset="0"/>
                <a:cs typeface="Times New Roman" panose="02020603050405020304" pitchFamily="18" charset="0"/>
              </a:rPr>
              <a:t>通用化战略</a:t>
            </a:r>
            <a:r>
              <a:rPr lang="zh-CN" altLang="en-US" sz="2000" b="0" dirty="0">
                <a:latin typeface="Times New Roman" panose="02020603050405020304" pitchFamily="18" charset="0"/>
                <a:cs typeface="Times New Roman" panose="02020603050405020304" pitchFamily="18" charset="0"/>
              </a:rPr>
              <a:t>的新企业绩效更高；</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采用</a:t>
            </a:r>
            <a:r>
              <a:rPr lang="zh-CN" altLang="en-US" sz="2000" b="0" dirty="0">
                <a:solidFill>
                  <a:srgbClr val="FF0000"/>
                </a:solidFill>
                <a:latin typeface="Times New Roman" panose="02020603050405020304" pitchFamily="18" charset="0"/>
                <a:cs typeface="Times New Roman" panose="02020603050405020304" pitchFamily="18" charset="0"/>
              </a:rPr>
              <a:t>激进型战略</a:t>
            </a:r>
            <a:r>
              <a:rPr lang="zh-CN" altLang="en-US" sz="2000" b="0" dirty="0">
                <a:latin typeface="Times New Roman" panose="02020603050405020304" pitchFamily="18" charset="0"/>
                <a:cs typeface="Times New Roman" panose="02020603050405020304" pitchFamily="18" charset="0"/>
              </a:rPr>
              <a:t>的要比采用</a:t>
            </a:r>
            <a:r>
              <a:rPr lang="zh-CN" altLang="en-US" sz="2000" b="0" dirty="0">
                <a:solidFill>
                  <a:srgbClr val="FF0000"/>
                </a:solidFill>
                <a:latin typeface="Times New Roman" panose="02020603050405020304" pitchFamily="18" charset="0"/>
                <a:cs typeface="Times New Roman" panose="02020603050405020304" pitchFamily="18" charset="0"/>
              </a:rPr>
              <a:t>效率型战略</a:t>
            </a:r>
            <a:r>
              <a:rPr lang="zh-CN" altLang="en-US" sz="2000" b="0" dirty="0">
                <a:latin typeface="Times New Roman" panose="02020603050405020304" pitchFamily="18" charset="0"/>
                <a:cs typeface="Times New Roman" panose="02020603050405020304" pitchFamily="18" charset="0"/>
              </a:rPr>
              <a:t>的新创企业存活率更高，但是当</a:t>
            </a:r>
            <a:r>
              <a:rPr lang="zh-CN" altLang="en-US" sz="2000" b="0" dirty="0">
                <a:highlight>
                  <a:srgbClr val="FFFF00"/>
                </a:highlight>
                <a:latin typeface="Times New Roman" panose="02020603050405020304" pitchFamily="18" charset="0"/>
                <a:cs typeface="Times New Roman" panose="02020603050405020304" pitchFamily="18" charset="0"/>
              </a:rPr>
              <a:t>产业需求处于下降期</a:t>
            </a:r>
            <a:r>
              <a:rPr lang="zh-CN" altLang="en-US" sz="2000" b="0" dirty="0">
                <a:latin typeface="Times New Roman" panose="02020603050405020304" pitchFamily="18" charset="0"/>
                <a:cs typeface="Times New Roman" panose="02020603050405020304" pitchFamily="18" charset="0"/>
              </a:rPr>
              <a:t>的时候，采用</a:t>
            </a:r>
            <a:r>
              <a:rPr lang="zh-CN" altLang="en-US" sz="2000" b="0" dirty="0">
                <a:highlight>
                  <a:srgbClr val="FFFF00"/>
                </a:highlight>
                <a:latin typeface="Times New Roman" panose="02020603050405020304" pitchFamily="18" charset="0"/>
                <a:cs typeface="Times New Roman" panose="02020603050405020304" pitchFamily="18" charset="0"/>
              </a:rPr>
              <a:t>效率型战略</a:t>
            </a:r>
            <a:r>
              <a:rPr lang="zh-CN" altLang="en-US" sz="2000" b="0" dirty="0">
                <a:latin typeface="Times New Roman" panose="02020603050405020304" pitchFamily="18" charset="0"/>
                <a:cs typeface="Times New Roman" panose="02020603050405020304" pitchFamily="18" charset="0"/>
              </a:rPr>
              <a:t>的新企业绩效更高。</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总的来讲，在行业销售额增加的情况下，新企业存活率会提高。</a:t>
            </a:r>
            <a:endParaRPr lang="en-US" altLang="zh-CN" sz="2000" b="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FFF910D-EDCB-4D59-A0B0-F31C00884E1D}"/>
              </a:ext>
            </a:extLst>
          </p:cNvPr>
          <p:cNvPicPr>
            <a:picLocks noChangeAspect="1"/>
          </p:cNvPicPr>
          <p:nvPr/>
        </p:nvPicPr>
        <p:blipFill rotWithShape="1">
          <a:blip r:embed="rId2"/>
          <a:srcRect l="8420" t="12201" r="8420"/>
          <a:stretch/>
        </p:blipFill>
        <p:spPr>
          <a:xfrm>
            <a:off x="24944" y="4552830"/>
            <a:ext cx="1584176" cy="1672580"/>
          </a:xfrm>
          <a:prstGeom prst="rect">
            <a:avLst/>
          </a:prstGeom>
        </p:spPr>
      </p:pic>
      <p:sp>
        <p:nvSpPr>
          <p:cNvPr id="6" name="Rectangle 3">
            <a:extLst>
              <a:ext uri="{FF2B5EF4-FFF2-40B4-BE49-F238E27FC236}">
                <a16:creationId xmlns:a16="http://schemas.microsoft.com/office/drawing/2014/main" id="{9026AF33-E362-43FE-A008-CC318AE42374}"/>
              </a:ext>
            </a:extLst>
          </p:cNvPr>
          <p:cNvSpPr txBox="1">
            <a:spLocks noChangeArrowheads="1"/>
          </p:cNvSpPr>
          <p:nvPr/>
        </p:nvSpPr>
        <p:spPr bwMode="auto">
          <a:xfrm>
            <a:off x="2050393" y="4548961"/>
            <a:ext cx="5976664" cy="1432338"/>
          </a:xfrm>
          <a:prstGeom prst="rect">
            <a:avLst/>
          </a:prstGeom>
          <a:solidFill>
            <a:srgbClr val="FFFF00"/>
          </a:solidFill>
          <a:ln w="19050">
            <a:solidFill>
              <a:srgbClr val="FF0000"/>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两条提高新企业存活率的方法：</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在产业销售额快速增长的时候创建企业；</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创建者尝试将资源获取战略与环境条件相匹配。</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0137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061" y="1159228"/>
            <a:ext cx="7848872" cy="1944215"/>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研究已经证明产业结构对新企业绩效有重要影响，但不同的环境条件对新企业组织结构与经营绩效之间的调节作用不同。</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科文</a:t>
            </a:r>
            <a:r>
              <a:rPr lang="zh-CN" altLang="en-US" sz="2000" b="0" dirty="0">
                <a:solidFill>
                  <a:schemeClr val="tx2"/>
                </a:solidFill>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斯莱文</a:t>
            </a:r>
            <a:r>
              <a:rPr lang="en-US" altLang="zh-CN" sz="2000" b="0" dirty="0">
                <a:solidFill>
                  <a:schemeClr val="tx2"/>
                </a:solidFill>
                <a:latin typeface="Times New Roman" panose="02020603050405020304" pitchFamily="18" charset="0"/>
                <a:cs typeface="Times New Roman" panose="02020603050405020304" pitchFamily="18" charset="0"/>
              </a:rPr>
              <a:t>1989</a:t>
            </a:r>
            <a:r>
              <a:rPr lang="zh-CN" altLang="en-US" sz="2000" b="0" dirty="0">
                <a:solidFill>
                  <a:schemeClr val="tx2"/>
                </a:solidFill>
                <a:latin typeface="Times New Roman" panose="02020603050405020304" pitchFamily="18" charset="0"/>
                <a:cs typeface="Times New Roman" panose="02020603050405020304" pitchFamily="18" charset="0"/>
              </a:rPr>
              <a:t>年发表在</a:t>
            </a:r>
            <a:r>
              <a:rPr lang="en-US" altLang="zh-CN" sz="2000" b="0" dirty="0">
                <a:solidFill>
                  <a:schemeClr val="tx2"/>
                </a:solidFill>
                <a:latin typeface="Times New Roman" panose="02020603050405020304" pitchFamily="18" charset="0"/>
                <a:cs typeface="Times New Roman" panose="02020603050405020304" pitchFamily="18" charset="0"/>
              </a:rPr>
              <a:t>《</a:t>
            </a:r>
            <a:r>
              <a:rPr lang="zh-CN" altLang="en-US" sz="2000" b="0" dirty="0">
                <a:solidFill>
                  <a:schemeClr val="tx2"/>
                </a:solidFill>
                <a:latin typeface="Times New Roman" panose="02020603050405020304" pitchFamily="18" charset="0"/>
                <a:cs typeface="Times New Roman" panose="02020603050405020304" pitchFamily="18" charset="0"/>
              </a:rPr>
              <a:t>战略管理杂志</a:t>
            </a:r>
            <a:r>
              <a:rPr lang="en-US" altLang="zh-CN" sz="2000" b="0" dirty="0">
                <a:solidFill>
                  <a:schemeClr val="tx2"/>
                </a:solidFill>
                <a:latin typeface="Times New Roman" panose="02020603050405020304" pitchFamily="18" charset="0"/>
                <a:cs typeface="Times New Roman" panose="02020603050405020304" pitchFamily="18" charset="0"/>
              </a:rPr>
              <a:t>》</a:t>
            </a:r>
            <a:r>
              <a:rPr lang="zh-CN" altLang="en-US" sz="2000" b="0" dirty="0">
                <a:solidFill>
                  <a:schemeClr val="tx2"/>
                </a:solidFill>
                <a:latin typeface="Times New Roman" panose="02020603050405020304" pitchFamily="18" charset="0"/>
                <a:cs typeface="Times New Roman" panose="02020603050405020304" pitchFamily="18" charset="0"/>
              </a:rPr>
              <a:t>（</a:t>
            </a:r>
            <a:r>
              <a:rPr lang="en-US" altLang="zh-CN" sz="2000" b="0" dirty="0">
                <a:solidFill>
                  <a:schemeClr val="tx2"/>
                </a:solidFill>
                <a:latin typeface="Times New Roman" panose="02020603050405020304" pitchFamily="18" charset="0"/>
                <a:cs typeface="Times New Roman" panose="02020603050405020304" pitchFamily="18" charset="0"/>
              </a:rPr>
              <a:t>Strategic Management Journal</a:t>
            </a:r>
            <a:r>
              <a:rPr lang="zh-CN" altLang="en-US" sz="2000" b="0" dirty="0">
                <a:solidFill>
                  <a:schemeClr val="tx2"/>
                </a:solidFill>
                <a:latin typeface="Times New Roman" panose="02020603050405020304" pitchFamily="18" charset="0"/>
                <a:cs typeface="Times New Roman" panose="02020603050405020304" pitchFamily="18" charset="0"/>
              </a:rPr>
              <a:t>）上的有关小企业战略管理的文献进一步将环境因素分为</a:t>
            </a:r>
            <a:r>
              <a:rPr lang="zh-CN" altLang="en-US" sz="2000" dirty="0">
                <a:solidFill>
                  <a:srgbClr val="FF0000"/>
                </a:solidFill>
                <a:latin typeface="Times New Roman" panose="02020603050405020304" pitchFamily="18" charset="0"/>
                <a:cs typeface="Times New Roman" panose="02020603050405020304" pitchFamily="18" charset="0"/>
              </a:rPr>
              <a:t>恶劣</a:t>
            </a:r>
            <a:r>
              <a:rPr lang="zh-CN" altLang="en-US" sz="2000" b="0" dirty="0">
                <a:solidFill>
                  <a:schemeClr val="tx2"/>
                </a:solidFill>
                <a:latin typeface="Times New Roman" panose="02020603050405020304" pitchFamily="18" charset="0"/>
                <a:cs typeface="Times New Roman" panose="02020603050405020304" pitchFamily="18" charset="0"/>
              </a:rPr>
              <a:t>与</a:t>
            </a:r>
            <a:r>
              <a:rPr lang="zh-CN" altLang="en-US" sz="2000" dirty="0">
                <a:solidFill>
                  <a:srgbClr val="FF0000"/>
                </a:solidFill>
                <a:latin typeface="Times New Roman" panose="02020603050405020304" pitchFamily="18" charset="0"/>
                <a:cs typeface="Times New Roman" panose="02020603050405020304" pitchFamily="18" charset="0"/>
              </a:rPr>
              <a:t>良好</a:t>
            </a:r>
            <a:r>
              <a:rPr lang="zh-CN" altLang="en-US" sz="2000" b="0" dirty="0">
                <a:solidFill>
                  <a:schemeClr val="tx2"/>
                </a:solidFill>
                <a:latin typeface="Times New Roman" panose="02020603050405020304" pitchFamily="18" charset="0"/>
                <a:cs typeface="Times New Roman" panose="02020603050405020304" pitchFamily="18" charset="0"/>
              </a:rPr>
              <a:t>两种。</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1.3 </a:t>
            </a:r>
            <a:r>
              <a:rPr lang="zh-CN" altLang="en-US" sz="2800" b="0" dirty="0">
                <a:latin typeface="微软雅黑" panose="020B0503020204020204" pitchFamily="34" charset="-122"/>
                <a:ea typeface="微软雅黑" panose="020B0503020204020204" pitchFamily="34" charset="-122"/>
              </a:rPr>
              <a:t>杰弗里</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科文和丹尼斯</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斯莱文的研究</a:t>
            </a:r>
          </a:p>
        </p:txBody>
      </p:sp>
      <p:pic>
        <p:nvPicPr>
          <p:cNvPr id="2" name="图片 1">
            <a:extLst>
              <a:ext uri="{FF2B5EF4-FFF2-40B4-BE49-F238E27FC236}">
                <a16:creationId xmlns:a16="http://schemas.microsoft.com/office/drawing/2014/main" id="{DFD0C316-A5D3-4679-9814-B2FA7A002BEF}"/>
              </a:ext>
            </a:extLst>
          </p:cNvPr>
          <p:cNvPicPr>
            <a:picLocks noChangeAspect="1"/>
          </p:cNvPicPr>
          <p:nvPr/>
        </p:nvPicPr>
        <p:blipFill rotWithShape="1">
          <a:blip r:embed="rId2"/>
          <a:srcRect l="19760" t="10043" r="21272" b="8445"/>
          <a:stretch/>
        </p:blipFill>
        <p:spPr>
          <a:xfrm>
            <a:off x="6064386" y="3103443"/>
            <a:ext cx="2053952" cy="2685937"/>
          </a:xfrm>
          <a:prstGeom prst="rect">
            <a:avLst/>
          </a:prstGeom>
        </p:spPr>
      </p:pic>
      <p:sp>
        <p:nvSpPr>
          <p:cNvPr id="8" name="Rectangle 3">
            <a:extLst>
              <a:ext uri="{FF2B5EF4-FFF2-40B4-BE49-F238E27FC236}">
                <a16:creationId xmlns:a16="http://schemas.microsoft.com/office/drawing/2014/main" id="{9F63B198-02F1-459F-AE2C-4E6C0FAA8EEB}"/>
              </a:ext>
            </a:extLst>
          </p:cNvPr>
          <p:cNvSpPr txBox="1">
            <a:spLocks noChangeArrowheads="1"/>
          </p:cNvSpPr>
          <p:nvPr/>
        </p:nvSpPr>
        <p:spPr bwMode="auto">
          <a:xfrm>
            <a:off x="467061" y="3264858"/>
            <a:ext cx="4643189" cy="277956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作者通过对</a:t>
            </a:r>
            <a:r>
              <a:rPr lang="en-US" altLang="zh-CN" sz="2000" b="0" kern="0" dirty="0">
                <a:solidFill>
                  <a:schemeClr val="tx2"/>
                </a:solidFill>
                <a:latin typeface="Times New Roman" panose="02020603050405020304" pitchFamily="18" charset="0"/>
                <a:cs typeface="Times New Roman" panose="02020603050405020304" pitchFamily="18" charset="0"/>
              </a:rPr>
              <a:t>161</a:t>
            </a:r>
            <a:r>
              <a:rPr lang="zh-CN" altLang="en-US" sz="2000" b="0" kern="0" dirty="0">
                <a:solidFill>
                  <a:schemeClr val="tx2"/>
                </a:solidFill>
                <a:latin typeface="Times New Roman" panose="02020603050405020304" pitchFamily="18" charset="0"/>
                <a:cs typeface="Times New Roman" panose="02020603050405020304" pitchFamily="18" charset="0"/>
              </a:rPr>
              <a:t>家制造业小企业的实证研究，检验了小型制造企业分别在</a:t>
            </a:r>
            <a:r>
              <a:rPr lang="zh-CN" altLang="en-US" sz="2000" kern="0" dirty="0">
                <a:solidFill>
                  <a:srgbClr val="FF0000"/>
                </a:solidFill>
                <a:latin typeface="Times New Roman" panose="02020603050405020304" pitchFamily="18" charset="0"/>
                <a:cs typeface="Times New Roman" panose="02020603050405020304" pitchFamily="18" charset="0"/>
              </a:rPr>
              <a:t>恶劣</a:t>
            </a:r>
            <a:r>
              <a:rPr lang="zh-CN" altLang="en-US" sz="2000" b="0" kern="0" dirty="0">
                <a:solidFill>
                  <a:schemeClr val="tx2"/>
                </a:solidFill>
                <a:latin typeface="Times New Roman" panose="02020603050405020304" pitchFamily="18" charset="0"/>
                <a:cs typeface="Times New Roman" panose="02020603050405020304" pitchFamily="18" charset="0"/>
              </a:rPr>
              <a:t>与</a:t>
            </a:r>
            <a:r>
              <a:rPr lang="zh-CN" altLang="en-US" sz="2000" kern="0" dirty="0">
                <a:solidFill>
                  <a:srgbClr val="FF0000"/>
                </a:solidFill>
                <a:latin typeface="Times New Roman" panose="02020603050405020304" pitchFamily="18" charset="0"/>
                <a:cs typeface="Times New Roman" panose="02020603050405020304" pitchFamily="18" charset="0"/>
              </a:rPr>
              <a:t>良好环境</a:t>
            </a:r>
            <a:r>
              <a:rPr lang="zh-CN" altLang="en-US" sz="2000" b="0" kern="0" dirty="0">
                <a:solidFill>
                  <a:schemeClr val="tx2"/>
                </a:solidFill>
                <a:latin typeface="Times New Roman" panose="02020603050405020304" pitchFamily="18" charset="0"/>
                <a:cs typeface="Times New Roman" panose="02020603050405020304" pitchFamily="18" charset="0"/>
              </a:rPr>
              <a:t>中的</a:t>
            </a:r>
            <a:r>
              <a:rPr lang="zh-CN" altLang="en-US" sz="2000" b="0" kern="0" dirty="0">
                <a:solidFill>
                  <a:srgbClr val="FF0000"/>
                </a:solidFill>
                <a:latin typeface="Times New Roman" panose="02020603050405020304" pitchFamily="18" charset="0"/>
                <a:cs typeface="Times New Roman" panose="02020603050405020304" pitchFamily="18" charset="0"/>
              </a:rPr>
              <a:t>战略导向</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竞争策略</a:t>
            </a:r>
            <a:r>
              <a:rPr lang="zh-CN" altLang="en-US" sz="2000" b="0" kern="0" dirty="0">
                <a:solidFill>
                  <a:schemeClr val="tx2"/>
                </a:solidFill>
                <a:latin typeface="Times New Roman" panose="02020603050405020304" pitchFamily="18" charset="0"/>
                <a:cs typeface="Times New Roman" panose="02020603050405020304" pitchFamily="18" charset="0"/>
              </a:rPr>
              <a:t>以及</a:t>
            </a:r>
            <a:r>
              <a:rPr lang="zh-CN" altLang="en-US" sz="2000" b="0" kern="0" dirty="0">
                <a:solidFill>
                  <a:srgbClr val="FF0000"/>
                </a:solidFill>
                <a:latin typeface="Times New Roman" panose="02020603050405020304" pitchFamily="18" charset="0"/>
                <a:cs typeface="Times New Roman" panose="02020603050405020304" pitchFamily="18" charset="0"/>
              </a:rPr>
              <a:t>组织特征</a:t>
            </a:r>
            <a:r>
              <a:rPr lang="en-US" altLang="zh-CN" sz="2000" b="0" kern="0" dirty="0">
                <a:solidFill>
                  <a:schemeClr val="tx2"/>
                </a:solidFill>
                <a:latin typeface="Times New Roman" panose="02020603050405020304" pitchFamily="18" charset="0"/>
                <a:cs typeface="Times New Roman" panose="02020603050405020304" pitchFamily="18" charset="0"/>
              </a:rPr>
              <a:t>;</a:t>
            </a: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旨在识别并对比不同的战略定位与组织结构在恶劣与良好的环境下对于组织绩效的影响。</a:t>
            </a:r>
          </a:p>
        </p:txBody>
      </p:sp>
    </p:spTree>
    <p:extLst>
      <p:ext uri="{BB962C8B-B14F-4D97-AF65-F5344CB8AC3E}">
        <p14:creationId xmlns:p14="http://schemas.microsoft.com/office/powerpoint/2010/main" val="14210905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539552" y="692696"/>
            <a:ext cx="7920880" cy="4824536"/>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研究结果显示：</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小企业在恶劣的环境下倾向于采取有机的组织结构、创业战略导向以及长期的、目标导向的竞争方案、高产品</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服务定价并关注产业发展趋势。</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dirty="0">
                <a:latin typeface="Times New Roman" panose="02020603050405020304" pitchFamily="18" charset="0"/>
                <a:cs typeface="Times New Roman" panose="02020603050405020304" pitchFamily="18" charset="0"/>
              </a:rPr>
              <a:t>在良好的环境下，导致高绩效的组织特征包括：</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结构化的组织结构、更加保守的战略姿态、保守的和风险规避的财务管理方法，此外，强调及时的盈利性以及对现有产品和服务的改善，在可能的情况下依赖于个体的顾客来赢得企业销售收入。</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startAt="3"/>
              <a:defRPr/>
            </a:pPr>
            <a:r>
              <a:rPr lang="zh-CN" altLang="en-US" sz="2000" b="0" dirty="0">
                <a:latin typeface="Times New Roman" panose="02020603050405020304" pitchFamily="18" charset="0"/>
                <a:cs typeface="Times New Roman" panose="02020603050405020304" pitchFamily="18" charset="0"/>
              </a:rPr>
              <a:t>组织结构与战略选择与环境条件的匹配对于小企业绩效的影响要比其单一影响大。</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企业应根据其所处的环境条件选择适宜的组织结构以及战略导向。</a:t>
            </a:r>
          </a:p>
        </p:txBody>
      </p:sp>
      <p:pic>
        <p:nvPicPr>
          <p:cNvPr id="2" name="图片 1">
            <a:extLst>
              <a:ext uri="{FF2B5EF4-FFF2-40B4-BE49-F238E27FC236}">
                <a16:creationId xmlns:a16="http://schemas.microsoft.com/office/drawing/2014/main" id="{C19E829B-B2DD-4192-B6C2-41F5A2BD7489}"/>
              </a:ext>
            </a:extLst>
          </p:cNvPr>
          <p:cNvPicPr>
            <a:picLocks noChangeAspect="1"/>
          </p:cNvPicPr>
          <p:nvPr/>
        </p:nvPicPr>
        <p:blipFill rotWithShape="1">
          <a:blip r:embed="rId2"/>
          <a:srcRect t="50000" b="33371"/>
          <a:stretch/>
        </p:blipFill>
        <p:spPr>
          <a:xfrm>
            <a:off x="3851920" y="20360"/>
            <a:ext cx="4087409" cy="980728"/>
          </a:xfrm>
          <a:prstGeom prst="rect">
            <a:avLst/>
          </a:prstGeom>
        </p:spPr>
      </p:pic>
      <p:pic>
        <p:nvPicPr>
          <p:cNvPr id="5" name="图片 4">
            <a:extLst>
              <a:ext uri="{FF2B5EF4-FFF2-40B4-BE49-F238E27FC236}">
                <a16:creationId xmlns:a16="http://schemas.microsoft.com/office/drawing/2014/main" id="{BBF8805D-62F5-4259-9E5E-C951E1B1E9E2}"/>
              </a:ext>
            </a:extLst>
          </p:cNvPr>
          <p:cNvPicPr>
            <a:picLocks noChangeAspect="1"/>
          </p:cNvPicPr>
          <p:nvPr/>
        </p:nvPicPr>
        <p:blipFill rotWithShape="1">
          <a:blip r:embed="rId3"/>
          <a:srcRect t="27765" b="56841"/>
          <a:stretch/>
        </p:blipFill>
        <p:spPr>
          <a:xfrm>
            <a:off x="395536" y="5541495"/>
            <a:ext cx="4762500" cy="648073"/>
          </a:xfrm>
          <a:prstGeom prst="rect">
            <a:avLst/>
          </a:prstGeom>
        </p:spPr>
      </p:pic>
      <p:pic>
        <p:nvPicPr>
          <p:cNvPr id="8194" name="Picture 2">
            <a:extLst>
              <a:ext uri="{FF2B5EF4-FFF2-40B4-BE49-F238E27FC236}">
                <a16:creationId xmlns:a16="http://schemas.microsoft.com/office/drawing/2014/main" id="{6ABB0D9F-E37C-4832-B7D2-B477AD0E1C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841" r="39521" b="27765"/>
          <a:stretch/>
        </p:blipFill>
        <p:spPr bwMode="auto">
          <a:xfrm>
            <a:off x="5651202" y="5541495"/>
            <a:ext cx="2880320" cy="6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4110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3" name="图片 2">
            <a:extLst>
              <a:ext uri="{FF2B5EF4-FFF2-40B4-BE49-F238E27FC236}">
                <a16:creationId xmlns:a16="http://schemas.microsoft.com/office/drawing/2014/main" id="{8DB1C640-CBDB-422B-AA1B-C568BD5D1813}"/>
              </a:ext>
            </a:extLst>
          </p:cNvPr>
          <p:cNvPicPr>
            <a:picLocks noChangeAspect="1"/>
          </p:cNvPicPr>
          <p:nvPr/>
        </p:nvPicPr>
        <p:blipFill>
          <a:blip r:embed="rId2"/>
          <a:stretch>
            <a:fillRect/>
          </a:stretch>
        </p:blipFill>
        <p:spPr>
          <a:xfrm>
            <a:off x="395536" y="2780928"/>
            <a:ext cx="1960669" cy="1960669"/>
          </a:xfrm>
          <a:prstGeom prst="rect">
            <a:avLst/>
          </a:prstGeom>
        </p:spPr>
      </p:pic>
      <p:sp>
        <p:nvSpPr>
          <p:cNvPr id="8" name="Rectangle 3">
            <a:extLst>
              <a:ext uri="{FF2B5EF4-FFF2-40B4-BE49-F238E27FC236}">
                <a16:creationId xmlns:a16="http://schemas.microsoft.com/office/drawing/2014/main" id="{8BA3E7D1-ED2A-469E-99B8-BDA93CB697C9}"/>
              </a:ext>
            </a:extLst>
          </p:cNvPr>
          <p:cNvSpPr txBox="1">
            <a:spLocks noChangeArrowheads="1"/>
          </p:cNvSpPr>
          <p:nvPr/>
        </p:nvSpPr>
        <p:spPr bwMode="auto">
          <a:xfrm>
            <a:off x="2699792" y="1340768"/>
            <a:ext cx="5652628" cy="4752528"/>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有关新企业成长的研究都关注于为何有的企业发展要好过其他企业。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结构范式视角下研究的共性在于认为新企业的绩效不仅取决于创业者的特征，而且取决于产业结构以及新企业所采取的战略，同时，促进成长需要必要的资源并选择有利的进入时机，以及不断完善内部的结构与系统来适应发展的需要。</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尽管学者们对影响新企业发展的因素做了诸多研究，但这些采纳战略和组织领域内的成熟理论和方法来探索新企业成长现象的研究结果并不尽如人意，没有充分解释复杂的成长现象。</a:t>
            </a:r>
          </a:p>
        </p:txBody>
      </p:sp>
      <p:sp>
        <p:nvSpPr>
          <p:cNvPr id="9" name="标题 1">
            <a:extLst>
              <a:ext uri="{FF2B5EF4-FFF2-40B4-BE49-F238E27FC236}">
                <a16:creationId xmlns:a16="http://schemas.microsoft.com/office/drawing/2014/main" id="{FC9C803D-0640-4B1D-8C79-A4F52FB3D61E}"/>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1.4 </a:t>
            </a:r>
            <a:r>
              <a:rPr lang="zh-CN" altLang="en-US" sz="2800" b="0" dirty="0">
                <a:latin typeface="微软雅黑" panose="020B0503020204020204" pitchFamily="34" charset="-122"/>
                <a:ea typeface="微软雅黑" panose="020B0503020204020204" pitchFamily="34" charset="-122"/>
              </a:rPr>
              <a:t>结构范式下的研究成果评述</a:t>
            </a:r>
          </a:p>
        </p:txBody>
      </p:sp>
    </p:spTree>
    <p:extLst>
      <p:ext uri="{BB962C8B-B14F-4D97-AF65-F5344CB8AC3E}">
        <p14:creationId xmlns:p14="http://schemas.microsoft.com/office/powerpoint/2010/main" val="21008182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14404" y="1376661"/>
            <a:ext cx="7915192" cy="3240360"/>
          </a:xfrm>
          <a:noFill/>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大多数研究集中于解释“为什么有的新企业的成长性更高”，关注的是“</a:t>
            </a:r>
            <a:r>
              <a:rPr lang="en-US" altLang="zh-CN" sz="2000" b="0" dirty="0">
                <a:latin typeface="Times New Roman" panose="02020603050405020304" pitchFamily="18" charset="0"/>
                <a:cs typeface="Times New Roman" panose="02020603050405020304" pitchFamily="18" charset="0"/>
              </a:rPr>
              <a:t>Why</a:t>
            </a:r>
            <a:r>
              <a:rPr lang="zh-CN" altLang="en-US" sz="2000" b="0" dirty="0">
                <a:latin typeface="Times New Roman" panose="02020603050405020304" pitchFamily="18" charset="0"/>
                <a:cs typeface="Times New Roman" panose="02020603050405020304" pitchFamily="18" charset="0"/>
              </a:rPr>
              <a:t>”的问题，缺乏对新企业成长独特性的考虑，对于新企业成长的实现方式关注不够。</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在提炼新企业成长独特性的基础上，进一步挖掘“新企业如何才能成长”等问题，关注这类“</a:t>
            </a:r>
            <a:r>
              <a:rPr lang="en-US" altLang="zh-CN" sz="2000" b="0" dirty="0">
                <a:latin typeface="Times New Roman" panose="02020603050405020304" pitchFamily="18" charset="0"/>
                <a:cs typeface="Times New Roman" panose="02020603050405020304" pitchFamily="18" charset="0"/>
              </a:rPr>
              <a:t>How</a:t>
            </a:r>
            <a:r>
              <a:rPr lang="zh-CN" altLang="en-US" sz="2000" b="0" dirty="0">
                <a:latin typeface="Times New Roman" panose="02020603050405020304" pitchFamily="18" charset="0"/>
                <a:cs typeface="Times New Roman" panose="02020603050405020304" pitchFamily="18" charset="0"/>
              </a:rPr>
              <a:t>”和“新企业在何处获得成长”的“</a:t>
            </a:r>
            <a:r>
              <a:rPr lang="en-US" altLang="zh-CN" sz="2000" b="0" dirty="0">
                <a:latin typeface="Times New Roman" panose="02020603050405020304" pitchFamily="18" charset="0"/>
                <a:cs typeface="Times New Roman" panose="02020603050405020304" pitchFamily="18" charset="0"/>
              </a:rPr>
              <a:t>Where</a:t>
            </a:r>
            <a:r>
              <a:rPr lang="zh-CN" altLang="en-US" sz="2000" b="0" dirty="0">
                <a:latin typeface="Times New Roman" panose="02020603050405020304" pitchFamily="18" charset="0"/>
                <a:cs typeface="Times New Roman" panose="02020603050405020304" pitchFamily="18" charset="0"/>
              </a:rPr>
              <a:t>”的问题，研究前景仍十分广阔。</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新企业成长研究在研究深度上发生了显著变化，已逐步脱离战略和组织等成熟理论的束缚，真正进入了理论体系的构建阶段。</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9220" name="Picture 4">
            <a:extLst>
              <a:ext uri="{FF2B5EF4-FFF2-40B4-BE49-F238E27FC236}">
                <a16:creationId xmlns:a16="http://schemas.microsoft.com/office/drawing/2014/main" id="{1AAD8729-525B-4CE1-A92C-4476E85407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293" b="6009"/>
          <a:stretch/>
        </p:blipFill>
        <p:spPr bwMode="auto">
          <a:xfrm>
            <a:off x="614404" y="4797078"/>
            <a:ext cx="476250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D7E5BC4-672E-4EB9-A634-F2F9D9657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 t="36244" r="33574" b="36058"/>
          <a:stretch/>
        </p:blipFill>
        <p:spPr bwMode="auto">
          <a:xfrm>
            <a:off x="5376904" y="4797078"/>
            <a:ext cx="3158380"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517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73ABB-6E8A-4F99-ADB9-E9D75F5194EA}"/>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cs typeface="Times New Roman" panose="02020603050405020304" pitchFamily="18" charset="0"/>
              </a:rPr>
              <a:t>如何成就商业活动中的魅力型领导力？</a:t>
            </a:r>
          </a:p>
        </p:txBody>
      </p:sp>
      <p:sp>
        <p:nvSpPr>
          <p:cNvPr id="3" name="内容占位符 2">
            <a:extLst>
              <a:ext uri="{FF2B5EF4-FFF2-40B4-BE49-F238E27FC236}">
                <a16:creationId xmlns:a16="http://schemas.microsoft.com/office/drawing/2014/main" id="{0DEED2AC-BAD0-49D3-9377-ABF4FFB9A39E}"/>
              </a:ext>
            </a:extLst>
          </p:cNvPr>
          <p:cNvSpPr>
            <a:spLocks noGrp="1"/>
          </p:cNvSpPr>
          <p:nvPr>
            <p:ph idx="1"/>
          </p:nvPr>
        </p:nvSpPr>
        <p:spPr>
          <a:xfrm>
            <a:off x="0" y="1124980"/>
            <a:ext cx="9252520" cy="4752975"/>
          </a:xfrm>
        </p:spPr>
        <p:txBody>
          <a:bodyPr/>
          <a:lstStyle/>
          <a:p>
            <a:r>
              <a:rPr lang="zh-CN" altLang="en-US" sz="2400" b="0" dirty="0">
                <a:latin typeface="楷体" panose="02010609060101010101" pitchFamily="49" charset="-122"/>
                <a:ea typeface="楷体" panose="02010609060101010101" pitchFamily="49" charset="-122"/>
              </a:rPr>
              <a:t>做一个性格温和、人品厚道、感官敏锐、言语行事有分寸的人</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疏导大于压制、以力克人而人必反之、以情动人而人久而厌之</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以理性统领全局、安排制度和规则、疏导活络人员行动、捋顺利益关系、制定分配原则、兴法度而轻人治、重创意、创新、创造力而包容失败，可以极大激发组织活力、最大化价值创造能力和行动力</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举重若轻、公平理事</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按照每个人的愿望和梦想制定针对他</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她的用人目标</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决策层轮换制度，每半年一轮换，或者因事件而定</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团队建设重文化、氛围、友情、战友情、同事合作为竞争、竞争为合作</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在项目开始前讲清楚项目的使命、愿景、意义，并明确有效分工</a:t>
            </a:r>
            <a:endParaRPr lang="en-US" altLang="zh-CN" sz="2400" b="0" dirty="0">
              <a:latin typeface="楷体" panose="02010609060101010101" pitchFamily="49" charset="-122"/>
              <a:ea typeface="楷体" panose="02010609060101010101" pitchFamily="49" charset="-122"/>
            </a:endParaRPr>
          </a:p>
          <a:p>
            <a:endParaRPr lang="zh-CN" altLang="en-US" sz="24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9314CCA4-3540-4F2A-99F2-1521BAC1C941}"/>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25220489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224220087"/>
              </p:ext>
            </p:extLst>
          </p:nvPr>
        </p:nvGraphicFramePr>
        <p:xfrm>
          <a:off x="3347864" y="1484784"/>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5035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二、资源理论视角下的行为与绩效</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766431068"/>
              </p:ext>
            </p:extLst>
          </p:nvPr>
        </p:nvGraphicFramePr>
        <p:xfrm>
          <a:off x="1117172" y="1700808"/>
          <a:ext cx="6909656" cy="3862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323537" y="2233197"/>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619672" y="3359379"/>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323537" y="4485561"/>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320919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915816" y="1412776"/>
            <a:ext cx="5302189" cy="4608512"/>
          </a:xfrm>
          <a:noFill/>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资源基础理论</a:t>
            </a:r>
            <a:r>
              <a:rPr lang="zh-CN" altLang="en-US" sz="2000" b="0" dirty="0">
                <a:latin typeface="Times New Roman" panose="02020603050405020304" pitchFamily="18" charset="0"/>
                <a:cs typeface="Times New Roman" panose="02020603050405020304" pitchFamily="18" charset="0"/>
              </a:rPr>
              <a:t>将企业概念化为一系列资源的集合体，并指出企业能否在环境中生存并赢得竞争优势就取决于其资源集合特征，即它是否是有价值的、稀缺的、难以模仿和不可替代的。</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从这个视角出发，创业就是</a:t>
            </a:r>
            <a:r>
              <a:rPr lang="zh-CN" altLang="en-US" sz="2000" b="0" u="sng" dirty="0">
                <a:latin typeface="Times New Roman" panose="02020603050405020304" pitchFamily="18" charset="0"/>
                <a:cs typeface="Times New Roman" panose="02020603050405020304" pitchFamily="18" charset="0"/>
              </a:rPr>
              <a:t>创业者识别、获取和开发资源从而谋求机会价值实现的过程</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许多学者认为创业企业在绩效表现上的差异能够被</a:t>
            </a:r>
            <a:r>
              <a:rPr lang="zh-CN" altLang="en-US" sz="2000" b="0" dirty="0">
                <a:solidFill>
                  <a:srgbClr val="FF0000"/>
                </a:solidFill>
                <a:latin typeface="Times New Roman" panose="02020603050405020304" pitchFamily="18" charset="0"/>
                <a:cs typeface="Times New Roman" panose="02020603050405020304" pitchFamily="18" charset="0"/>
              </a:rPr>
              <a:t>组织所拥有的不同资源以及它们的应用方式</a:t>
            </a:r>
            <a:r>
              <a:rPr lang="zh-CN" altLang="en-US" sz="2000" b="0" dirty="0">
                <a:latin typeface="Times New Roman" panose="02020603050405020304" pitchFamily="18" charset="0"/>
                <a:cs typeface="Times New Roman" panose="02020603050405020304" pitchFamily="18" charset="0"/>
              </a:rPr>
              <a:t>所解释，而不只是所处产业环境的差异。</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8C7041A3-F032-430C-A4B9-BDEF077B4764}"/>
              </a:ext>
            </a:extLst>
          </p:cNvPr>
          <p:cNvPicPr>
            <a:picLocks noChangeAspect="1"/>
          </p:cNvPicPr>
          <p:nvPr/>
        </p:nvPicPr>
        <p:blipFill rotWithShape="1">
          <a:blip r:embed="rId2"/>
          <a:srcRect l="8351" t="5159" r="6047" b="7131"/>
          <a:stretch/>
        </p:blipFill>
        <p:spPr>
          <a:xfrm>
            <a:off x="539552" y="2276872"/>
            <a:ext cx="2016224" cy="2749396"/>
          </a:xfrm>
          <a:prstGeom prst="rect">
            <a:avLst/>
          </a:prstGeom>
        </p:spPr>
      </p:pic>
    </p:spTree>
    <p:extLst>
      <p:ext uri="{BB962C8B-B14F-4D97-AF65-F5344CB8AC3E}">
        <p14:creationId xmlns:p14="http://schemas.microsoft.com/office/powerpoint/2010/main" val="42098153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324821"/>
            <a:ext cx="6048672" cy="4768474"/>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吉尔博特（</a:t>
            </a:r>
            <a:r>
              <a:rPr lang="en-US" altLang="zh-CN" sz="2000" b="0" dirty="0">
                <a:latin typeface="Times New Roman" panose="02020603050405020304" pitchFamily="18" charset="0"/>
                <a:cs typeface="Times New Roman" panose="02020603050405020304" pitchFamily="18" charset="0"/>
              </a:rPr>
              <a:t>Gilbert</a:t>
            </a:r>
            <a:r>
              <a:rPr lang="zh-CN" altLang="en-US" sz="2000" b="0" dirty="0">
                <a:latin typeface="Times New Roman" panose="02020603050405020304" pitchFamily="18" charset="0"/>
                <a:cs typeface="Times New Roman" panose="02020603050405020304" pitchFamily="18" charset="0"/>
              </a:rPr>
              <a:t>）、麦德戈（</a:t>
            </a:r>
            <a:r>
              <a:rPr lang="en-US" altLang="zh-CN" sz="2000" b="0" dirty="0">
                <a:latin typeface="Times New Roman" panose="02020603050405020304" pitchFamily="18" charset="0"/>
                <a:cs typeface="Times New Roman" panose="02020603050405020304" pitchFamily="18" charset="0"/>
              </a:rPr>
              <a:t>McDougall</a:t>
            </a:r>
            <a:r>
              <a:rPr lang="zh-CN" altLang="en-US" sz="2000" b="0" dirty="0">
                <a:latin typeface="Times New Roman" panose="02020603050405020304" pitchFamily="18" charset="0"/>
                <a:cs typeface="Times New Roman" panose="02020603050405020304" pitchFamily="18" charset="0"/>
              </a:rPr>
              <a:t>）和安德瑞什（</a:t>
            </a:r>
            <a:r>
              <a:rPr lang="en-US" altLang="zh-CN" sz="2000" b="0" dirty="0" err="1">
                <a:latin typeface="Times New Roman" panose="02020603050405020304" pitchFamily="18" charset="0"/>
                <a:cs typeface="Times New Roman" panose="02020603050405020304" pitchFamily="18" charset="0"/>
              </a:rPr>
              <a:t>Audretsch</a:t>
            </a:r>
            <a:r>
              <a:rPr lang="zh-CN" altLang="en-US" sz="2000" b="0" dirty="0">
                <a:latin typeface="Times New Roman" panose="02020603050405020304" pitchFamily="18" charset="0"/>
                <a:cs typeface="Times New Roman" panose="02020603050405020304" pitchFamily="18" charset="0"/>
              </a:rPr>
              <a:t>）三位教授在</a:t>
            </a:r>
            <a:r>
              <a:rPr lang="en-US" altLang="zh-CN" sz="2000" b="0" dirty="0">
                <a:latin typeface="Times New Roman" panose="02020603050405020304" pitchFamily="18" charset="0"/>
                <a:cs typeface="Times New Roman" panose="02020603050405020304" pitchFamily="18" charset="0"/>
              </a:rPr>
              <a:t>2006</a:t>
            </a:r>
            <a:r>
              <a:rPr lang="zh-CN" altLang="en-US" sz="2000" b="0" dirty="0">
                <a:latin typeface="Times New Roman" panose="02020603050405020304" pitchFamily="18" charset="0"/>
                <a:cs typeface="Times New Roman" panose="02020603050405020304" pitchFamily="18" charset="0"/>
              </a:rPr>
              <a:t>年提炼出了解释“为什么有的新企业的成长性更高”的资源因素：</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创业企业战略的执行需要一定的资源，但是由于缺乏口碑声誉以及成功的历史，吸引资源成为创业者面临的最大挑战。</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基于</a:t>
            </a:r>
            <a:r>
              <a:rPr lang="zh-CN" altLang="en-US" sz="2000" dirty="0">
                <a:solidFill>
                  <a:srgbClr val="FF0000"/>
                </a:solidFill>
                <a:latin typeface="Times New Roman" panose="02020603050405020304" pitchFamily="18" charset="0"/>
                <a:cs typeface="Times New Roman" panose="02020603050405020304" pitchFamily="18" charset="0"/>
              </a:rPr>
              <a:t>资源范式</a:t>
            </a:r>
            <a:r>
              <a:rPr lang="zh-CN" altLang="en-US" sz="2000" b="0" dirty="0">
                <a:latin typeface="Times New Roman" panose="02020603050405020304" pitchFamily="18" charset="0"/>
                <a:cs typeface="Times New Roman" panose="02020603050405020304" pitchFamily="18" charset="0"/>
              </a:rPr>
              <a:t>下的创业研究关注</a:t>
            </a:r>
            <a:r>
              <a:rPr lang="zh-CN" altLang="en-US" sz="2000" b="0" dirty="0">
                <a:solidFill>
                  <a:srgbClr val="FF0000"/>
                </a:solidFill>
                <a:latin typeface="Times New Roman" panose="02020603050405020304" pitchFamily="18" charset="0"/>
                <a:cs typeface="Times New Roman" panose="02020603050405020304" pitchFamily="18" charset="0"/>
              </a:rPr>
              <a:t>新企业在创建时所带入的资源存量如何影响组织的命运</a:t>
            </a:r>
            <a:r>
              <a:rPr lang="zh-CN" altLang="en-US" sz="2000" b="0" dirty="0">
                <a:latin typeface="Times New Roman" panose="02020603050405020304" pitchFamily="18" charset="0"/>
                <a:cs typeface="Times New Roman" panose="02020603050405020304" pitchFamily="18" charset="0"/>
              </a:rPr>
              <a:t>，具体探讨了创业者</a:t>
            </a:r>
            <a:r>
              <a:rPr lang="zh-CN" altLang="en-US" sz="2000" b="0" u="sng" dirty="0">
                <a:latin typeface="Times New Roman" panose="02020603050405020304" pitchFamily="18" charset="0"/>
                <a:cs typeface="Times New Roman" panose="02020603050405020304" pitchFamily="18" charset="0"/>
              </a:rPr>
              <a:t>财务资本</a:t>
            </a:r>
            <a:r>
              <a:rPr lang="zh-CN" altLang="en-US" sz="2000" b="0" dirty="0">
                <a:latin typeface="Times New Roman" panose="02020603050405020304" pitchFamily="18" charset="0"/>
                <a:cs typeface="Times New Roman" panose="02020603050405020304" pitchFamily="18" charset="0"/>
              </a:rPr>
              <a:t>、</a:t>
            </a:r>
            <a:r>
              <a:rPr lang="zh-CN" altLang="en-US" sz="2000" b="0" u="sng" dirty="0">
                <a:latin typeface="Times New Roman" panose="02020603050405020304" pitchFamily="18" charset="0"/>
                <a:cs typeface="Times New Roman" panose="02020603050405020304" pitchFamily="18" charset="0"/>
              </a:rPr>
              <a:t>人力资本</a:t>
            </a:r>
            <a:r>
              <a:rPr lang="zh-CN" altLang="en-US" sz="2000" b="0" dirty="0">
                <a:latin typeface="Times New Roman" panose="02020603050405020304" pitchFamily="18" charset="0"/>
                <a:cs typeface="Times New Roman" panose="02020603050405020304" pitchFamily="18" charset="0"/>
              </a:rPr>
              <a:t>、</a:t>
            </a:r>
            <a:r>
              <a:rPr lang="zh-CN" altLang="en-US" sz="2000" b="0" u="sng" dirty="0">
                <a:latin typeface="Times New Roman" panose="02020603050405020304" pitchFamily="18" charset="0"/>
                <a:cs typeface="Times New Roman" panose="02020603050405020304" pitchFamily="18" charset="0"/>
              </a:rPr>
              <a:t>社会网络</a:t>
            </a:r>
            <a:r>
              <a:rPr lang="zh-CN" altLang="en-US" sz="2000" b="0" dirty="0">
                <a:latin typeface="Times New Roman" panose="02020603050405020304" pitchFamily="18" charset="0"/>
                <a:cs typeface="Times New Roman" panose="02020603050405020304" pitchFamily="18" charset="0"/>
              </a:rPr>
              <a:t>和</a:t>
            </a:r>
            <a:r>
              <a:rPr lang="zh-CN" altLang="en-US" sz="2000" b="0" u="sng" dirty="0">
                <a:latin typeface="Times New Roman" panose="02020603050405020304" pitchFamily="18" charset="0"/>
                <a:cs typeface="Times New Roman" panose="02020603050405020304" pitchFamily="18" charset="0"/>
              </a:rPr>
              <a:t>社会资本</a:t>
            </a:r>
            <a:r>
              <a:rPr lang="zh-CN" altLang="en-US" sz="2000" b="0" dirty="0">
                <a:latin typeface="Times New Roman" panose="02020603050405020304" pitchFamily="18" charset="0"/>
                <a:cs typeface="Times New Roman" panose="02020603050405020304" pitchFamily="18" charset="0"/>
              </a:rPr>
              <a:t>等资源类型，并实证检验了不同类型资源（有形和无形）对新企业绩效的重要影响。</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DC440943-308D-4DE0-90E9-1DCD1C7F6254}"/>
              </a:ext>
            </a:extLst>
          </p:cNvPr>
          <p:cNvPicPr>
            <a:picLocks noChangeAspect="1"/>
          </p:cNvPicPr>
          <p:nvPr/>
        </p:nvPicPr>
        <p:blipFill rotWithShape="1">
          <a:blip r:embed="rId2"/>
          <a:srcRect l="57467" t="35300" r="7974" b="42978"/>
          <a:stretch/>
        </p:blipFill>
        <p:spPr>
          <a:xfrm>
            <a:off x="6876256" y="1324821"/>
            <a:ext cx="1903489" cy="2127307"/>
          </a:xfrm>
          <a:prstGeom prst="rect">
            <a:avLst/>
          </a:prstGeom>
        </p:spPr>
      </p:pic>
      <p:pic>
        <p:nvPicPr>
          <p:cNvPr id="5" name="图片 4">
            <a:extLst>
              <a:ext uri="{FF2B5EF4-FFF2-40B4-BE49-F238E27FC236}">
                <a16:creationId xmlns:a16="http://schemas.microsoft.com/office/drawing/2014/main" id="{A59C15CB-D800-48B6-823A-71AEC05CB47F}"/>
              </a:ext>
            </a:extLst>
          </p:cNvPr>
          <p:cNvPicPr>
            <a:picLocks noChangeAspect="1"/>
          </p:cNvPicPr>
          <p:nvPr/>
        </p:nvPicPr>
        <p:blipFill rotWithShape="1">
          <a:blip r:embed="rId3">
            <a:extLst>
              <a:ext uri="{28A0092B-C50C-407E-A947-70E740481C1C}">
                <a14:useLocalDpi xmlns:a14="http://schemas.microsoft.com/office/drawing/2010/main" val="0"/>
              </a:ext>
            </a:extLst>
          </a:blip>
          <a:srcRect l="10796" t="46850" r="42533" b="30050"/>
          <a:stretch/>
        </p:blipFill>
        <p:spPr>
          <a:xfrm>
            <a:off x="6876256" y="3717032"/>
            <a:ext cx="1903489" cy="1675069"/>
          </a:xfrm>
          <a:prstGeom prst="rect">
            <a:avLst/>
          </a:prstGeom>
        </p:spPr>
      </p:pic>
    </p:spTree>
    <p:extLst>
      <p:ext uri="{BB962C8B-B14F-4D97-AF65-F5344CB8AC3E}">
        <p14:creationId xmlns:p14="http://schemas.microsoft.com/office/powerpoint/2010/main" val="41832246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323528" y="620688"/>
            <a:ext cx="7704856" cy="40481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下表列示了对新创企业和中小企业生存和成长至关重要的资源。</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graphicFrame>
        <p:nvGraphicFramePr>
          <p:cNvPr id="3" name="表格 3">
            <a:extLst>
              <a:ext uri="{FF2B5EF4-FFF2-40B4-BE49-F238E27FC236}">
                <a16:creationId xmlns:a16="http://schemas.microsoft.com/office/drawing/2014/main" id="{601391E1-9C4F-4B1C-8BE7-336151D0B6C4}"/>
              </a:ext>
            </a:extLst>
          </p:cNvPr>
          <p:cNvGraphicFramePr>
            <a:graphicFrameLocks noGrp="1"/>
          </p:cNvGraphicFramePr>
          <p:nvPr>
            <p:extLst>
              <p:ext uri="{D42A27DB-BD31-4B8C-83A1-F6EECF244321}">
                <p14:modId xmlns:p14="http://schemas.microsoft.com/office/powerpoint/2010/main" val="126815856"/>
              </p:ext>
            </p:extLst>
          </p:nvPr>
        </p:nvGraphicFramePr>
        <p:xfrm>
          <a:off x="413538" y="1293684"/>
          <a:ext cx="8316923" cy="4846423"/>
        </p:xfrm>
        <a:graphic>
          <a:graphicData uri="http://schemas.openxmlformats.org/drawingml/2006/table">
            <a:tbl>
              <a:tblPr firstRow="1" bandRow="1">
                <a:tableStyleId>{5C22544A-7EE6-4342-B048-85BDC9FD1C3A}</a:tableStyleId>
              </a:tblPr>
              <a:tblGrid>
                <a:gridCol w="2135427">
                  <a:extLst>
                    <a:ext uri="{9D8B030D-6E8A-4147-A177-3AD203B41FA5}">
                      <a16:colId xmlns:a16="http://schemas.microsoft.com/office/drawing/2014/main" val="3423003637"/>
                    </a:ext>
                  </a:extLst>
                </a:gridCol>
                <a:gridCol w="2780799">
                  <a:extLst>
                    <a:ext uri="{9D8B030D-6E8A-4147-A177-3AD203B41FA5}">
                      <a16:colId xmlns:a16="http://schemas.microsoft.com/office/drawing/2014/main" val="3158744444"/>
                    </a:ext>
                  </a:extLst>
                </a:gridCol>
                <a:gridCol w="3400697">
                  <a:extLst>
                    <a:ext uri="{9D8B030D-6E8A-4147-A177-3AD203B41FA5}">
                      <a16:colId xmlns:a16="http://schemas.microsoft.com/office/drawing/2014/main" val="1712468206"/>
                    </a:ext>
                  </a:extLst>
                </a:gridCol>
              </a:tblGrid>
              <a:tr h="432048">
                <a:tc>
                  <a:txBody>
                    <a:bodyPr/>
                    <a:lstStyle/>
                    <a:p>
                      <a:pPr algn="ctr"/>
                      <a:r>
                        <a:rPr lang="zh-CN" altLang="en-US" dirty="0">
                          <a:solidFill>
                            <a:schemeClr val="tx1"/>
                          </a:solidFill>
                          <a:latin typeface="Times New Roman" panose="02020603050405020304" pitchFamily="18" charset="0"/>
                          <a:cs typeface="Times New Roman" panose="02020603050405020304" pitchFamily="18" charset="0"/>
                        </a:rPr>
                        <a:t>研究文献</a:t>
                      </a:r>
                    </a:p>
                  </a:txBody>
                  <a:tcPr anchor="ctr"/>
                </a:tc>
                <a:tc>
                  <a:txBody>
                    <a:bodyPr/>
                    <a:lstStyle/>
                    <a:p>
                      <a:pPr algn="ctr"/>
                      <a:r>
                        <a:rPr lang="zh-CN" altLang="en-US" dirty="0">
                          <a:solidFill>
                            <a:schemeClr val="tx1"/>
                          </a:solidFill>
                          <a:latin typeface="Times New Roman" panose="02020603050405020304" pitchFamily="18" charset="0"/>
                          <a:cs typeface="Times New Roman" panose="02020603050405020304" pitchFamily="18" charset="0"/>
                        </a:rPr>
                        <a:t>所关注的阶段</a:t>
                      </a:r>
                    </a:p>
                  </a:txBody>
                  <a:tcPr anchor="ctr"/>
                </a:tc>
                <a:tc>
                  <a:txBody>
                    <a:bodyPr/>
                    <a:lstStyle/>
                    <a:p>
                      <a:pPr algn="ctr"/>
                      <a:r>
                        <a:rPr lang="zh-CN" altLang="en-US" dirty="0">
                          <a:solidFill>
                            <a:schemeClr val="tx1"/>
                          </a:solidFill>
                          <a:latin typeface="Times New Roman" panose="02020603050405020304" pitchFamily="18" charset="0"/>
                          <a:cs typeface="Times New Roman" panose="02020603050405020304" pitchFamily="18" charset="0"/>
                        </a:rPr>
                        <a:t>所识别到的关键资源</a:t>
                      </a:r>
                    </a:p>
                  </a:txBody>
                  <a:tcPr anchor="ctr"/>
                </a:tc>
                <a:extLst>
                  <a:ext uri="{0D108BD9-81ED-4DB2-BD59-A6C34878D82A}">
                    <a16:rowId xmlns:a16="http://schemas.microsoft.com/office/drawing/2014/main" val="621199136"/>
                  </a:ext>
                </a:extLst>
              </a:tr>
              <a:tr h="1003267">
                <a:tc>
                  <a:txBody>
                    <a:bodyPr/>
                    <a:lstStyle/>
                    <a:p>
                      <a:pPr algn="ctr"/>
                      <a:r>
                        <a:rPr lang="en-US" altLang="zh-CN" dirty="0" err="1">
                          <a:solidFill>
                            <a:schemeClr val="tx1"/>
                          </a:solidFill>
                          <a:latin typeface="Times New Roman" panose="02020603050405020304" pitchFamily="18" charset="0"/>
                          <a:cs typeface="Times New Roman" panose="02020603050405020304" pitchFamily="18" charset="0"/>
                        </a:rPr>
                        <a:t>Lippit</a:t>
                      </a:r>
                      <a:r>
                        <a:rPr lang="en-US" altLang="zh-CN" dirty="0">
                          <a:solidFill>
                            <a:schemeClr val="tx1"/>
                          </a:solidFill>
                          <a:latin typeface="Times New Roman" panose="02020603050405020304" pitchFamily="18" charset="0"/>
                          <a:cs typeface="Times New Roman" panose="02020603050405020304" pitchFamily="18" charset="0"/>
                        </a:rPr>
                        <a:t> and Schmidt</a:t>
                      </a:r>
                    </a:p>
                    <a:p>
                      <a:pPr algn="ctr"/>
                      <a:r>
                        <a:rPr lang="en-US" altLang="zh-CN" dirty="0">
                          <a:solidFill>
                            <a:schemeClr val="tx1"/>
                          </a:solidFill>
                          <a:latin typeface="Times New Roman" panose="02020603050405020304" pitchFamily="18" charset="0"/>
                          <a:cs typeface="Times New Roman" panose="02020603050405020304" pitchFamily="18" charset="0"/>
                        </a:rPr>
                        <a:t>(1967)</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创建、生存和稳定发展</a:t>
                      </a: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资金、技术、领导、声望、债务融资、员工、外部联盟等</a:t>
                      </a:r>
                    </a:p>
                  </a:txBody>
                  <a:tcPr anchor="ctr"/>
                </a:tc>
                <a:extLst>
                  <a:ext uri="{0D108BD9-81ED-4DB2-BD59-A6C34878D82A}">
                    <a16:rowId xmlns:a16="http://schemas.microsoft.com/office/drawing/2014/main" val="948866125"/>
                  </a:ext>
                </a:extLst>
              </a:tr>
              <a:tr h="702287">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Steinmetz</a:t>
                      </a:r>
                    </a:p>
                    <a:p>
                      <a:pPr algn="ctr"/>
                      <a:r>
                        <a:rPr lang="en-US" altLang="zh-CN" dirty="0">
                          <a:solidFill>
                            <a:schemeClr val="tx1"/>
                          </a:solidFill>
                          <a:latin typeface="Times New Roman" panose="02020603050405020304" pitchFamily="18" charset="0"/>
                          <a:cs typeface="Times New Roman" panose="02020603050405020304" pitchFamily="18" charset="0"/>
                        </a:rPr>
                        <a:t>(1969)</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生存和管理规范化</a:t>
                      </a: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管理技能、资金、员工、文化、实物资源等</a:t>
                      </a:r>
                    </a:p>
                  </a:txBody>
                  <a:tcPr anchor="ctr"/>
                </a:tc>
                <a:extLst>
                  <a:ext uri="{0D108BD9-81ED-4DB2-BD59-A6C34878D82A}">
                    <a16:rowId xmlns:a16="http://schemas.microsoft.com/office/drawing/2014/main" val="1642686282"/>
                  </a:ext>
                </a:extLst>
              </a:tr>
              <a:tr h="702287">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Greiner</a:t>
                      </a:r>
                    </a:p>
                    <a:p>
                      <a:pPr algn="ctr"/>
                      <a:r>
                        <a:rPr lang="en-US" altLang="zh-CN" dirty="0">
                          <a:solidFill>
                            <a:schemeClr val="tx1"/>
                          </a:solidFill>
                          <a:latin typeface="Times New Roman" panose="02020603050405020304" pitchFamily="18" charset="0"/>
                          <a:cs typeface="Times New Roman" panose="02020603050405020304" pitchFamily="18" charset="0"/>
                        </a:rPr>
                        <a:t>(1972)</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成长和发展方向定位</a:t>
                      </a: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新注入资本、员工、领导、存货、管理诀窍</a:t>
                      </a:r>
                    </a:p>
                  </a:txBody>
                  <a:tcPr anchor="ctr"/>
                </a:tc>
                <a:extLst>
                  <a:ext uri="{0D108BD9-81ED-4DB2-BD59-A6C34878D82A}">
                    <a16:rowId xmlns:a16="http://schemas.microsoft.com/office/drawing/2014/main" val="430050161"/>
                  </a:ext>
                </a:extLst>
              </a:tr>
              <a:tr h="1003267">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Churchill and Lewis</a:t>
                      </a:r>
                    </a:p>
                    <a:p>
                      <a:pPr algn="ctr"/>
                      <a:r>
                        <a:rPr lang="en-US" altLang="zh-CN" dirty="0">
                          <a:solidFill>
                            <a:schemeClr val="tx1"/>
                          </a:solidFill>
                          <a:latin typeface="Times New Roman" panose="02020603050405020304" pitchFamily="18" charset="0"/>
                          <a:cs typeface="Times New Roman" panose="02020603050405020304" pitchFamily="18" charset="0"/>
                        </a:rPr>
                        <a:t>(1983)</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创建、生存和成功</a:t>
                      </a: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创意、技能和专长、原材料、资金、员工、技术、信息等</a:t>
                      </a:r>
                    </a:p>
                  </a:txBody>
                  <a:tcPr anchor="ctr"/>
                </a:tc>
                <a:extLst>
                  <a:ext uri="{0D108BD9-81ED-4DB2-BD59-A6C34878D82A}">
                    <a16:rowId xmlns:a16="http://schemas.microsoft.com/office/drawing/2014/main" val="1384947584"/>
                  </a:ext>
                </a:extLst>
              </a:tr>
              <a:tr h="1003267">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Scott and Bruce</a:t>
                      </a:r>
                    </a:p>
                    <a:p>
                      <a:pPr algn="ctr"/>
                      <a:r>
                        <a:rPr lang="en-US" altLang="zh-CN" dirty="0">
                          <a:solidFill>
                            <a:schemeClr val="tx1"/>
                          </a:solidFill>
                          <a:latin typeface="Times New Roman" panose="02020603050405020304" pitchFamily="18" charset="0"/>
                          <a:cs typeface="Times New Roman" panose="02020603050405020304" pitchFamily="18" charset="0"/>
                        </a:rPr>
                        <a:t>(1987)</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创建、生存、成长和扩张</a:t>
                      </a:r>
                    </a:p>
                  </a:txBody>
                  <a:tcPr anchor="ctr"/>
                </a:tc>
                <a:tc>
                  <a:txBody>
                    <a:bodyPr/>
                    <a:lstStyle/>
                    <a:p>
                      <a:r>
                        <a:rPr lang="zh-CN" altLang="en-US" dirty="0">
                          <a:solidFill>
                            <a:schemeClr val="tx1"/>
                          </a:solidFill>
                          <a:latin typeface="Times New Roman" panose="02020603050405020304" pitchFamily="18" charset="0"/>
                          <a:cs typeface="Times New Roman" panose="02020603050405020304" pitchFamily="18" charset="0"/>
                        </a:rPr>
                        <a:t>现金、创业者技能、员工、管理知识、实物资源、外部关系等</a:t>
                      </a:r>
                    </a:p>
                  </a:txBody>
                  <a:tcPr anchor="ctr"/>
                </a:tc>
                <a:extLst>
                  <a:ext uri="{0D108BD9-81ED-4DB2-BD59-A6C34878D82A}">
                    <a16:rowId xmlns:a16="http://schemas.microsoft.com/office/drawing/2014/main" val="3348443633"/>
                  </a:ext>
                </a:extLst>
              </a:tr>
            </a:tbl>
          </a:graphicData>
        </a:graphic>
      </p:graphicFrame>
    </p:spTree>
    <p:extLst>
      <p:ext uri="{BB962C8B-B14F-4D97-AF65-F5344CB8AC3E}">
        <p14:creationId xmlns:p14="http://schemas.microsoft.com/office/powerpoint/2010/main" val="30904352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196752"/>
            <a:ext cx="7920880" cy="496855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在企业成长所需的很多资源中，最重要、最直接相关的是</a:t>
            </a:r>
            <a:r>
              <a:rPr lang="zh-CN" altLang="en-US" sz="2000" dirty="0">
                <a:solidFill>
                  <a:srgbClr val="FF0000"/>
                </a:solidFill>
                <a:latin typeface="Times New Roman" panose="02020603050405020304" pitchFamily="18" charset="0"/>
                <a:cs typeface="Times New Roman" panose="02020603050405020304" pitchFamily="18" charset="0"/>
              </a:rPr>
              <a:t>财物资源</a:t>
            </a:r>
            <a:r>
              <a:rPr lang="zh-CN" altLang="en-US" sz="2000" b="0" dirty="0">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人力资源</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企业员工通过促成创业目标的执行而与新企业的成长密切相关，对于要成功度过成长期的创业者而言，提前做好</a:t>
            </a:r>
            <a:r>
              <a:rPr lang="zh-CN" altLang="en-US" sz="2000" b="0" dirty="0">
                <a:solidFill>
                  <a:srgbClr val="FF0000"/>
                </a:solidFill>
                <a:latin typeface="Times New Roman" panose="02020603050405020304" pitchFamily="18" charset="0"/>
                <a:cs typeface="Times New Roman" panose="02020603050405020304" pitchFamily="18" charset="0"/>
              </a:rPr>
              <a:t>人力资源</a:t>
            </a:r>
            <a:r>
              <a:rPr lang="zh-CN" altLang="en-US" sz="2000" b="0" dirty="0">
                <a:latin typeface="Times New Roman" panose="02020603050405020304" pitchFamily="18" charset="0"/>
                <a:cs typeface="Times New Roman" panose="02020603050405020304" pitchFamily="18" charset="0"/>
              </a:rPr>
              <a:t>准备是创业成功所必需的。</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solidFill>
                  <a:srgbClr val="FF0000"/>
                </a:solidFill>
                <a:latin typeface="Times New Roman" panose="02020603050405020304" pitchFamily="18" charset="0"/>
                <a:cs typeface="Times New Roman" panose="02020603050405020304" pitchFamily="18" charset="0"/>
              </a:rPr>
              <a:t>新企业所拥有的财务资源</a:t>
            </a:r>
            <a:r>
              <a:rPr lang="zh-CN" altLang="en-US" sz="2000" b="0" dirty="0">
                <a:latin typeface="Times New Roman" panose="02020603050405020304" pitchFamily="18" charset="0"/>
                <a:cs typeface="Times New Roman" panose="02020603050405020304" pitchFamily="18" charset="0"/>
              </a:rPr>
              <a:t>对于新企业销售以及人员雇用的增长都有重要的影响。较充足的财务资源给创业者提供了成功执行战略目标的宝贵时间，保证了要获得持续发展的资金要求。</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solidFill>
                  <a:srgbClr val="FF0000"/>
                </a:solidFill>
                <a:latin typeface="Times New Roman" panose="02020603050405020304" pitchFamily="18" charset="0"/>
                <a:cs typeface="Times New Roman" panose="02020603050405020304" pitchFamily="18" charset="0"/>
              </a:rPr>
              <a:t>新企业从外部融资的能力</a:t>
            </a:r>
            <a:r>
              <a:rPr lang="zh-CN" altLang="en-US" sz="2000" b="0" dirty="0">
                <a:latin typeface="Times New Roman" panose="02020603050405020304" pitchFamily="18" charset="0"/>
                <a:cs typeface="Times New Roman" panose="02020603050405020304" pitchFamily="18" charset="0"/>
              </a:rPr>
              <a:t>对企业的成长有重要的影响，是新企业发展的预测指标之一，因为新企业发展所需要的资会超过创业者个人及亲属所能提供的数额。</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solidFill>
                  <a:srgbClr val="FF0000"/>
                </a:solidFill>
                <a:latin typeface="Times New Roman" panose="02020603050405020304" pitchFamily="18" charset="0"/>
                <a:cs typeface="Times New Roman" panose="02020603050405020304" pitchFamily="18" charset="0"/>
              </a:rPr>
              <a:t>外部资源的支持</a:t>
            </a:r>
            <a:r>
              <a:rPr lang="zh-CN" altLang="en-US" sz="2000" b="0" dirty="0">
                <a:latin typeface="Times New Roman" panose="02020603050405020304" pitchFamily="18" charset="0"/>
                <a:cs typeface="Times New Roman" panose="02020603050405020304" pitchFamily="18" charset="0"/>
              </a:rPr>
              <a:t>对于新企业的成长有重要影响。</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6" name="图片 5">
            <a:extLst>
              <a:ext uri="{FF2B5EF4-FFF2-40B4-BE49-F238E27FC236}">
                <a16:creationId xmlns:a16="http://schemas.microsoft.com/office/drawing/2014/main" id="{2F0E7CA6-BED9-447B-9AD6-1866537FC23F}"/>
              </a:ext>
            </a:extLst>
          </p:cNvPr>
          <p:cNvPicPr>
            <a:picLocks noChangeAspect="1"/>
          </p:cNvPicPr>
          <p:nvPr/>
        </p:nvPicPr>
        <p:blipFill rotWithShape="1">
          <a:blip r:embed="rId2">
            <a:extLst>
              <a:ext uri="{28A0092B-C50C-407E-A947-70E740481C1C}">
                <a14:useLocalDpi xmlns:a14="http://schemas.microsoft.com/office/drawing/2010/main" val="0"/>
              </a:ext>
            </a:extLst>
          </a:blip>
          <a:srcRect t="3801" b="81500"/>
          <a:stretch/>
        </p:blipFill>
        <p:spPr>
          <a:xfrm>
            <a:off x="179512" y="12864"/>
            <a:ext cx="4742739" cy="1008112"/>
          </a:xfrm>
          <a:prstGeom prst="rect">
            <a:avLst/>
          </a:prstGeom>
        </p:spPr>
      </p:pic>
    </p:spTree>
    <p:extLst>
      <p:ext uri="{BB962C8B-B14F-4D97-AF65-F5344CB8AC3E}">
        <p14:creationId xmlns:p14="http://schemas.microsoft.com/office/powerpoint/2010/main" val="7343780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84880" y="1143000"/>
            <a:ext cx="8135938" cy="163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雪伦</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阿尔瓦兹</a:t>
            </a:r>
            <a:r>
              <a:rPr lang="zh-CN" altLang="en-US" sz="2000" b="0" kern="0" dirty="0">
                <a:latin typeface="Times New Roman" panose="02020603050405020304" pitchFamily="18" charset="0"/>
                <a:cs typeface="Times New Roman" panose="02020603050405020304" pitchFamily="18" charset="0"/>
              </a:rPr>
              <a:t>与</a:t>
            </a:r>
            <a:r>
              <a:rPr lang="zh-CN" altLang="en-US" sz="2000" kern="0" dirty="0">
                <a:solidFill>
                  <a:srgbClr val="FF0000"/>
                </a:solidFill>
                <a:latin typeface="Times New Roman" panose="02020603050405020304" pitchFamily="18" charset="0"/>
                <a:cs typeface="Times New Roman" panose="02020603050405020304" pitchFamily="18" charset="0"/>
              </a:rPr>
              <a:t>洛厄尔</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布森尼兹</a:t>
            </a:r>
            <a:r>
              <a:rPr lang="zh-CN" altLang="en-US" sz="2000" b="0" kern="0" dirty="0">
                <a:latin typeface="Times New Roman" panose="02020603050405020304" pitchFamily="18" charset="0"/>
                <a:cs typeface="Times New Roman" panose="02020603050405020304" pitchFamily="18" charset="0"/>
              </a:rPr>
              <a:t>在</a:t>
            </a:r>
            <a:r>
              <a:rPr lang="en-US" altLang="zh-CN" sz="2000" b="0" kern="0" dirty="0">
                <a:latin typeface="Times New Roman" panose="02020603050405020304" pitchFamily="18" charset="0"/>
                <a:cs typeface="Times New Roman" panose="02020603050405020304" pitchFamily="18" charset="0"/>
              </a:rPr>
              <a:t>2001</a:t>
            </a:r>
            <a:r>
              <a:rPr lang="zh-CN" altLang="en-US" sz="2000" b="0" kern="0" dirty="0">
                <a:latin typeface="Times New Roman" panose="02020603050405020304" pitchFamily="18" charset="0"/>
                <a:cs typeface="Times New Roman" panose="02020603050405020304" pitchFamily="18" charset="0"/>
              </a:rPr>
              <a:t>年完成的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创业的资源基础论</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成为资源范式下研究的经典之作。</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探讨了资源基础论与创业研究之间的关联，试图开拓资源基础论的研究边界，并运用这一视角讨论一些重要的创业问题。</a:t>
            </a:r>
            <a:endParaRPr lang="en-US" altLang="zh-CN" sz="2000" b="0" kern="0" dirty="0">
              <a:latin typeface="Times New Roman" panose="02020603050405020304" pitchFamily="18" charset="0"/>
              <a:cs typeface="Times New Roman" panose="02020603050405020304" pitchFamily="18" charset="0"/>
            </a:endParaRPr>
          </a:p>
        </p:txBody>
      </p:sp>
      <p:sp>
        <p:nvSpPr>
          <p:cNvPr id="7" name="标题 1">
            <a:extLst>
              <a:ext uri="{FF2B5EF4-FFF2-40B4-BE49-F238E27FC236}">
                <a16:creationId xmlns:a16="http://schemas.microsoft.com/office/drawing/2014/main" id="{B8A1A97B-CAD6-407B-B799-97B17CD1782E}"/>
              </a:ext>
            </a:extLst>
          </p:cNvPr>
          <p:cNvSpPr>
            <a:spLocks noGrp="1" noChangeArrowheads="1"/>
          </p:cNvSpPr>
          <p:nvPr>
            <p:ph type="title"/>
          </p:nvPr>
        </p:nvSpPr>
        <p:spPr>
          <a:xfrm>
            <a:off x="323850" y="188913"/>
            <a:ext cx="8135938" cy="954087"/>
          </a:xfrm>
        </p:spPr>
        <p:txBody>
          <a:bodyPr/>
          <a:lstStyle/>
          <a:p>
            <a:r>
              <a:rPr lang="en-US" altLang="zh-CN" sz="2800" b="0" dirty="0">
                <a:latin typeface="微软雅黑" panose="020B0503020204020204" pitchFamily="34" charset="-122"/>
                <a:ea typeface="微软雅黑" panose="020B0503020204020204" pitchFamily="34" charset="-122"/>
              </a:rPr>
              <a:t>2.1 </a:t>
            </a:r>
            <a:r>
              <a:rPr lang="zh-CN" altLang="en-US" sz="2800" b="0" dirty="0">
                <a:latin typeface="微软雅黑" panose="020B0503020204020204" pitchFamily="34" charset="-122"/>
                <a:ea typeface="微软雅黑" panose="020B0503020204020204" pitchFamily="34" charset="-122"/>
              </a:rPr>
              <a:t>雪伦</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阿尔瓦兹和洛厄尔</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布森尼兹的研究</a:t>
            </a:r>
          </a:p>
        </p:txBody>
      </p:sp>
      <p:pic>
        <p:nvPicPr>
          <p:cNvPr id="2" name="图片 1">
            <a:extLst>
              <a:ext uri="{FF2B5EF4-FFF2-40B4-BE49-F238E27FC236}">
                <a16:creationId xmlns:a16="http://schemas.microsoft.com/office/drawing/2014/main" id="{33FB992D-22EB-4320-998A-9BCEDD597973}"/>
              </a:ext>
            </a:extLst>
          </p:cNvPr>
          <p:cNvPicPr>
            <a:picLocks noChangeAspect="1"/>
          </p:cNvPicPr>
          <p:nvPr/>
        </p:nvPicPr>
        <p:blipFill rotWithShape="1">
          <a:blip r:embed="rId2">
            <a:extLst>
              <a:ext uri="{28A0092B-C50C-407E-A947-70E740481C1C}">
                <a14:useLocalDpi xmlns:a14="http://schemas.microsoft.com/office/drawing/2010/main" val="0"/>
              </a:ext>
            </a:extLst>
          </a:blip>
          <a:srcRect l="17114" t="46598" r="21651"/>
          <a:stretch/>
        </p:blipFill>
        <p:spPr>
          <a:xfrm>
            <a:off x="6444208" y="3910589"/>
            <a:ext cx="2699792" cy="2354434"/>
          </a:xfrm>
          <a:prstGeom prst="rect">
            <a:avLst/>
          </a:prstGeom>
        </p:spPr>
      </p:pic>
      <p:sp>
        <p:nvSpPr>
          <p:cNvPr id="9" name="Rectangle 3">
            <a:extLst>
              <a:ext uri="{FF2B5EF4-FFF2-40B4-BE49-F238E27FC236}">
                <a16:creationId xmlns:a16="http://schemas.microsoft.com/office/drawing/2014/main" id="{A1FB54F4-84F8-498D-BB0D-528621DE6676}"/>
              </a:ext>
            </a:extLst>
          </p:cNvPr>
          <p:cNvSpPr txBox="1">
            <a:spLocks noChangeArrowheads="1"/>
          </p:cNvSpPr>
          <p:nvPr/>
        </p:nvSpPr>
        <p:spPr bwMode="auto">
          <a:xfrm>
            <a:off x="384880" y="2969092"/>
            <a:ext cx="5699288" cy="319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作者将</a:t>
            </a:r>
            <a:r>
              <a:rPr lang="zh-CN" altLang="en-US" sz="2000" b="0" kern="0" dirty="0">
                <a:solidFill>
                  <a:srgbClr val="FF0000"/>
                </a:solidFill>
                <a:latin typeface="Times New Roman" panose="02020603050405020304" pitchFamily="18" charset="0"/>
                <a:cs typeface="Times New Roman" panose="02020603050405020304" pitchFamily="18" charset="0"/>
              </a:rPr>
              <a:t>资源基础论</a:t>
            </a:r>
            <a:r>
              <a:rPr lang="zh-CN" altLang="en-US" sz="2000" b="0" kern="0" dirty="0">
                <a:latin typeface="Times New Roman" panose="02020603050405020304" pitchFamily="18" charset="0"/>
                <a:cs typeface="Times New Roman" panose="02020603050405020304" pitchFamily="18" charset="0"/>
              </a:rPr>
              <a:t>的边界扩展到</a:t>
            </a:r>
            <a:r>
              <a:rPr lang="zh-CN" altLang="en-US" sz="2000" b="0" kern="0" dirty="0">
                <a:solidFill>
                  <a:srgbClr val="FF0000"/>
                </a:solidFill>
                <a:latin typeface="Times New Roman" panose="02020603050405020304" pitchFamily="18" charset="0"/>
                <a:cs typeface="Times New Roman" panose="02020603050405020304" pitchFamily="18" charset="0"/>
              </a:rPr>
              <a:t>个体创业者的认知能力</a:t>
            </a:r>
            <a:r>
              <a:rPr lang="zh-CN" altLang="en-US" sz="2000" b="0" kern="0" dirty="0">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创业者拥有的个人专属资源</a:t>
            </a:r>
            <a:r>
              <a:rPr lang="zh-CN" altLang="en-US" sz="2000" b="0" kern="0" dirty="0">
                <a:latin typeface="Times New Roman" panose="02020603050405020304" pitchFamily="18" charset="0"/>
                <a:cs typeface="Times New Roman" panose="02020603050405020304" pitchFamily="18" charset="0"/>
              </a:rPr>
              <a:t>等，这可以促进其识别新的创业机会，并为新企业整合资源。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还提出创业研究应该界定自己的研究边界，作者将资源纳入分析视角，借此考察横跨微观与宏观的各种问题并尝试构建创业理论。</a:t>
            </a:r>
          </a:p>
        </p:txBody>
      </p:sp>
    </p:spTree>
    <p:extLst>
      <p:ext uri="{BB962C8B-B14F-4D97-AF65-F5344CB8AC3E}">
        <p14:creationId xmlns:p14="http://schemas.microsoft.com/office/powerpoint/2010/main" val="1541305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2843808" y="2420888"/>
            <a:ext cx="5616624" cy="3744416"/>
          </a:xfrm>
          <a:prstGeom prst="rect">
            <a:avLst/>
          </a:prstGeom>
          <a:solidFill>
            <a:srgbClr val="F7F1E7"/>
          </a:solidFill>
          <a:ln w="19050">
            <a:solidFill>
              <a:srgbClr val="DF666B"/>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1800" b="0" kern="0" dirty="0">
                <a:latin typeface="Times New Roman" panose="02020603050405020304" pitchFamily="18" charset="0"/>
                <a:cs typeface="Times New Roman" panose="02020603050405020304" pitchFamily="18" charset="0"/>
              </a:rPr>
              <a:t>从战略管理研究中借鉴过来的</a:t>
            </a:r>
            <a:r>
              <a:rPr lang="zh-CN" altLang="en-US" sz="1800" kern="0" dirty="0">
                <a:solidFill>
                  <a:srgbClr val="FF0000"/>
                </a:solidFill>
                <a:latin typeface="Times New Roman" panose="02020603050405020304" pitchFamily="18" charset="0"/>
                <a:cs typeface="Times New Roman" panose="02020603050405020304" pitchFamily="18" charset="0"/>
              </a:rPr>
              <a:t>资源基础论</a:t>
            </a:r>
            <a:r>
              <a:rPr lang="zh-CN" altLang="en-US" sz="1800" b="0" kern="0" dirty="0">
                <a:latin typeface="Times New Roman" panose="02020603050405020304" pitchFamily="18" charset="0"/>
                <a:cs typeface="Times New Roman" panose="02020603050405020304" pitchFamily="18" charset="0"/>
              </a:rPr>
              <a:t>是一个非常有帮助的分析工具，可以借此来更好地理解创业相关的问题。</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latin typeface="Times New Roman" panose="02020603050405020304" pitchFamily="18" charset="0"/>
                <a:cs typeface="Times New Roman" panose="02020603050405020304" pitchFamily="18" charset="0"/>
              </a:rPr>
              <a:t>利用该分析工具，表明创业涉及的创业者</a:t>
            </a:r>
            <a:r>
              <a:rPr lang="zh-CN" altLang="en-US" sz="1800" b="0" u="sng" kern="0" dirty="0">
                <a:latin typeface="Times New Roman" panose="02020603050405020304" pitchFamily="18" charset="0"/>
                <a:cs typeface="Times New Roman" panose="02020603050405020304" pitchFamily="18" charset="0"/>
              </a:rPr>
              <a:t>对机会的独特感知</a:t>
            </a:r>
            <a:r>
              <a:rPr lang="zh-CN" altLang="en-US" sz="1800" b="0" kern="0" dirty="0">
                <a:latin typeface="Times New Roman" panose="02020603050405020304" pitchFamily="18" charset="0"/>
                <a:cs typeface="Times New Roman" panose="02020603050405020304" pitchFamily="18" charset="0"/>
              </a:rPr>
              <a:t>、</a:t>
            </a:r>
            <a:r>
              <a:rPr lang="zh-CN" altLang="en-US" sz="1800" b="0" u="sng" kern="0" dirty="0">
                <a:latin typeface="Times New Roman" panose="02020603050405020304" pitchFamily="18" charset="0"/>
                <a:cs typeface="Times New Roman" panose="02020603050405020304" pitchFamily="18" charset="0"/>
              </a:rPr>
              <a:t>获取开发机会所必需的资源</a:t>
            </a:r>
            <a:r>
              <a:rPr lang="zh-CN" altLang="en-US" sz="1800" b="0" kern="0" dirty="0">
                <a:latin typeface="Times New Roman" panose="02020603050405020304" pitchFamily="18" charset="0"/>
                <a:cs typeface="Times New Roman" panose="02020603050405020304" pitchFamily="18" charset="0"/>
              </a:rPr>
              <a:t>，以及</a:t>
            </a:r>
            <a:r>
              <a:rPr lang="zh-CN" altLang="en-US" sz="1800" b="0" u="sng" kern="0" dirty="0">
                <a:latin typeface="Times New Roman" panose="02020603050405020304" pitchFamily="18" charset="0"/>
                <a:cs typeface="Times New Roman" panose="02020603050405020304" pitchFamily="18" charset="0"/>
              </a:rPr>
              <a:t>将同质化的输入资产重新整合为异质化的输出的组织能力</a:t>
            </a:r>
            <a:r>
              <a:rPr lang="zh-CN" altLang="en-US" sz="1800" b="0" kern="0" dirty="0">
                <a:latin typeface="Times New Roman" panose="02020603050405020304" pitchFamily="18" charset="0"/>
                <a:cs typeface="Times New Roman" panose="02020603050405020304" pitchFamily="18" charset="0"/>
              </a:rPr>
              <a:t>等要素都可以被称为</a:t>
            </a:r>
            <a:r>
              <a:rPr lang="zh-CN" altLang="en-US" sz="1800" b="0" kern="0" dirty="0">
                <a:solidFill>
                  <a:srgbClr val="FF0000"/>
                </a:solidFill>
                <a:latin typeface="Times New Roman" panose="02020603050405020304" pitchFamily="18" charset="0"/>
                <a:cs typeface="Times New Roman" panose="02020603050405020304" pitchFamily="18" charset="0"/>
              </a:rPr>
              <a:t>创业资源</a:t>
            </a:r>
            <a:r>
              <a:rPr lang="zh-CN" altLang="en-US" sz="1800" b="0" kern="0" dirty="0">
                <a:latin typeface="Times New Roman" panose="02020603050405020304" pitchFamily="18" charset="0"/>
                <a:cs typeface="Times New Roman" panose="02020603050405020304" pitchFamily="18" charset="0"/>
              </a:rPr>
              <a:t>。</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latin typeface="Times New Roman" panose="02020603050405020304" pitchFamily="18" charset="0"/>
                <a:cs typeface="Times New Roman" panose="02020603050405020304" pitchFamily="18" charset="0"/>
              </a:rPr>
              <a:t>通过分析创业领域的这些独特资源，学者们可以更好地解决该领域内不同层面的问题，并促进创业理论的构建。</a:t>
            </a:r>
          </a:p>
        </p:txBody>
      </p:sp>
      <p:pic>
        <p:nvPicPr>
          <p:cNvPr id="6" name="图片 5">
            <a:extLst>
              <a:ext uri="{FF2B5EF4-FFF2-40B4-BE49-F238E27FC236}">
                <a16:creationId xmlns:a16="http://schemas.microsoft.com/office/drawing/2014/main" id="{911DA147-CF87-46BD-8E02-66F4FA0A8634}"/>
              </a:ext>
            </a:extLst>
          </p:cNvPr>
          <p:cNvPicPr>
            <a:picLocks noChangeAspect="1"/>
          </p:cNvPicPr>
          <p:nvPr/>
        </p:nvPicPr>
        <p:blipFill rotWithShape="1">
          <a:blip r:embed="rId2">
            <a:extLst>
              <a:ext uri="{28A0092B-C50C-407E-A947-70E740481C1C}">
                <a14:useLocalDpi xmlns:a14="http://schemas.microsoft.com/office/drawing/2010/main" val="0"/>
              </a:ext>
            </a:extLst>
          </a:blip>
          <a:srcRect t="18759" b="22614"/>
          <a:stretch/>
        </p:blipFill>
        <p:spPr>
          <a:xfrm>
            <a:off x="467544" y="3504008"/>
            <a:ext cx="1944216" cy="2025225"/>
          </a:xfrm>
          <a:prstGeom prst="rect">
            <a:avLst/>
          </a:prstGeom>
        </p:spPr>
      </p:pic>
      <p:sp>
        <p:nvSpPr>
          <p:cNvPr id="2" name="Rectangle 3">
            <a:extLst>
              <a:ext uri="{FF2B5EF4-FFF2-40B4-BE49-F238E27FC236}">
                <a16:creationId xmlns:a16="http://schemas.microsoft.com/office/drawing/2014/main" id="{38154A0F-7124-46A3-B0F2-7128F5C540B1}"/>
              </a:ext>
            </a:extLst>
          </p:cNvPr>
          <p:cNvSpPr txBox="1">
            <a:spLocks noChangeArrowheads="1"/>
          </p:cNvSpPr>
          <p:nvPr/>
        </p:nvSpPr>
        <p:spPr bwMode="auto">
          <a:xfrm>
            <a:off x="467544" y="1052736"/>
            <a:ext cx="828092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通过关注资源（从机会识别到为新企业整合资源），可以利用生产异质性的产出而超越市场中的现有竞争者，从而创造创业租金。</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这篇文章从两个方面阐明了创业理论的边界问题：</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35428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755968" y="2058101"/>
            <a:ext cx="5166528" cy="3335678"/>
          </a:xfrm>
          <a:prstGeom prst="rect">
            <a:avLst/>
          </a:prstGeom>
          <a:solidFill>
            <a:srgbClr val="EDCFD6"/>
          </a:solidFill>
          <a:ln w="19050">
            <a:solidFill>
              <a:schemeClr val="accent2">
                <a:lumMod val="60000"/>
                <a:lumOff val="40000"/>
              </a:schemeClr>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2"/>
              <a:defRPr/>
            </a:pPr>
            <a:r>
              <a:rPr lang="zh-CN" altLang="en-US" sz="2000" b="0" kern="0" dirty="0">
                <a:latin typeface="Times New Roman" panose="02020603050405020304" pitchFamily="18" charset="0"/>
                <a:cs typeface="Times New Roman" panose="02020603050405020304" pitchFamily="18" charset="0"/>
              </a:rPr>
              <a:t>从</a:t>
            </a:r>
            <a:r>
              <a:rPr lang="zh-CN" altLang="en-US" sz="2000" kern="0" dirty="0">
                <a:solidFill>
                  <a:srgbClr val="FF0000"/>
                </a:solidFill>
                <a:latin typeface="Times New Roman" panose="02020603050405020304" pitchFamily="18" charset="0"/>
                <a:cs typeface="Times New Roman" panose="02020603050405020304" pitchFamily="18" charset="0"/>
              </a:rPr>
              <a:t>创业的视角</a:t>
            </a:r>
            <a:r>
              <a:rPr lang="zh-CN" altLang="en-US" sz="2000" b="0" kern="0" dirty="0">
                <a:latin typeface="Times New Roman" panose="02020603050405020304" pitchFamily="18" charset="0"/>
                <a:cs typeface="Times New Roman" panose="02020603050405020304" pitchFamily="18" charset="0"/>
              </a:rPr>
              <a:t>来看资源基础论，也是对资源基础论的扩展和丰富。</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虽然已有学者将这两者结合起来分析，但这篇文章的研究是更加聚焦且深入的。</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通过对文章的分析，读者们可以了解到</a:t>
            </a:r>
            <a:r>
              <a:rPr lang="zh-CN" altLang="en-US" sz="2000" b="0" u="sng" kern="0" dirty="0">
                <a:latin typeface="Times New Roman" panose="02020603050405020304" pitchFamily="18" charset="0"/>
                <a:cs typeface="Times New Roman" panose="02020603050405020304" pitchFamily="18" charset="0"/>
              </a:rPr>
              <a:t>企业的资源是从何而来</a:t>
            </a:r>
            <a:r>
              <a:rPr lang="zh-CN" altLang="en-US" sz="2000" b="0" kern="0" dirty="0">
                <a:latin typeface="Times New Roman" panose="02020603050405020304" pitchFamily="18" charset="0"/>
                <a:cs typeface="Times New Roman" panose="02020603050405020304" pitchFamily="18" charset="0"/>
              </a:rPr>
              <a:t>的，以及</a:t>
            </a:r>
            <a:r>
              <a:rPr lang="zh-CN" altLang="en-US" sz="2000" b="0" u="sng" kern="0" dirty="0">
                <a:latin typeface="Times New Roman" panose="02020603050405020304" pitchFamily="18" charset="0"/>
                <a:cs typeface="Times New Roman" panose="02020603050405020304" pitchFamily="18" charset="0"/>
              </a:rPr>
              <a:t>个体创业者自身拥有怎样的独特资源</a:t>
            </a:r>
            <a:r>
              <a:rPr lang="zh-CN" altLang="en-US" sz="2000" b="0" kern="0" dirty="0">
                <a:latin typeface="Times New Roman" panose="02020603050405020304" pitchFamily="18" charset="0"/>
                <a:cs typeface="Times New Roman" panose="02020603050405020304" pitchFamily="18" charset="0"/>
              </a:rPr>
              <a:t>，使得他们不断发现新的创业机会，推进新企业的成长。</a:t>
            </a:r>
            <a:endParaRPr lang="en-US" altLang="zh-CN" sz="2000" b="0" kern="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350F0E0-003D-4B2F-A067-2BA15C37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2127362"/>
            <a:ext cx="1800200" cy="3197156"/>
          </a:xfrm>
          <a:prstGeom prst="rect">
            <a:avLst/>
          </a:prstGeom>
        </p:spPr>
      </p:pic>
    </p:spTree>
    <p:extLst>
      <p:ext uri="{BB962C8B-B14F-4D97-AF65-F5344CB8AC3E}">
        <p14:creationId xmlns:p14="http://schemas.microsoft.com/office/powerpoint/2010/main" val="12878203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475411" y="1340768"/>
            <a:ext cx="8135938"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坎迪达</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布鲁什</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帕特里夏</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格林</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迈拉</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海特</a:t>
            </a:r>
            <a:r>
              <a:rPr lang="zh-CN" altLang="en-US" sz="2000" b="0" kern="0" dirty="0">
                <a:solidFill>
                  <a:schemeClr val="tx2"/>
                </a:solidFill>
                <a:latin typeface="Times New Roman" panose="02020603050405020304" pitchFamily="18" charset="0"/>
                <a:cs typeface="Times New Roman" panose="02020603050405020304" pitchFamily="18" charset="0"/>
              </a:rPr>
              <a:t>三位学者</a:t>
            </a:r>
            <a:r>
              <a:rPr lang="en-US" altLang="zh-CN" sz="2000" b="0" kern="0" dirty="0">
                <a:solidFill>
                  <a:schemeClr val="tx2"/>
                </a:solidFill>
                <a:latin typeface="Times New Roman" panose="02020603050405020304" pitchFamily="18" charset="0"/>
                <a:cs typeface="Times New Roman" panose="02020603050405020304" pitchFamily="18" charset="0"/>
              </a:rPr>
              <a:t>2001</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从创意到独特竞争优势：创业者构建资源基础的挑战</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开篇就提出了一个现实且发人深省的问题：</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获得竞争优势的战略强调开发或将现有资源优势构建为有价值的、独特的资源基础，但如果新企业压根没有资源优势的话要怎么办？</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他们利用</a:t>
            </a:r>
            <a:r>
              <a:rPr lang="zh-CN" altLang="en-US" sz="2000" kern="0" dirty="0">
                <a:solidFill>
                  <a:srgbClr val="FF0000"/>
                </a:solidFill>
                <a:latin typeface="Times New Roman" panose="02020603050405020304" pitchFamily="18" charset="0"/>
                <a:cs typeface="Times New Roman" panose="02020603050405020304" pitchFamily="18" charset="0"/>
              </a:rPr>
              <a:t>案例研究</a:t>
            </a:r>
            <a:r>
              <a:rPr lang="zh-CN" altLang="en-US" sz="2000" b="0" kern="0" dirty="0">
                <a:solidFill>
                  <a:schemeClr val="tx2"/>
                </a:solidFill>
                <a:latin typeface="Times New Roman" panose="02020603050405020304" pitchFamily="18" charset="0"/>
                <a:cs typeface="Times New Roman" panose="02020603050405020304" pitchFamily="18" charset="0"/>
              </a:rPr>
              <a:t>的方法表明创业者在识别、吸引、整合资源和将个人资源转化为组织资源过程中的困难，并开发出一个能增加价值创造可能性的资源战略。</a:t>
            </a:r>
          </a:p>
          <a:p>
            <a:pPr algn="just">
              <a:lnSpc>
                <a:spcPts val="2800"/>
              </a:lnSpc>
              <a:spcBef>
                <a:spcPts val="600"/>
              </a:spcBef>
              <a:spcAft>
                <a:spcPts val="600"/>
              </a:spcAft>
              <a:defRPr/>
            </a:pP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341A14FD-37FD-41DA-865D-2BBCA555F464}"/>
              </a:ext>
            </a:extLst>
          </p:cNvPr>
          <p:cNvSpPr>
            <a:spLocks noGrp="1" noChangeArrowheads="1"/>
          </p:cNvSpPr>
          <p:nvPr>
            <p:ph type="title"/>
          </p:nvPr>
        </p:nvSpPr>
        <p:spPr>
          <a:xfrm>
            <a:off x="323850" y="332656"/>
            <a:ext cx="8135938" cy="810344"/>
          </a:xfrm>
        </p:spPr>
        <p:txBody>
          <a:bodyPr/>
          <a:lstStyle/>
          <a:p>
            <a:r>
              <a:rPr lang="en-US" altLang="zh-CN" sz="2800" b="0" dirty="0">
                <a:latin typeface="微软雅黑" panose="020B0503020204020204" pitchFamily="34" charset="-122"/>
                <a:ea typeface="微软雅黑" panose="020B0503020204020204" pitchFamily="34" charset="-122"/>
              </a:rPr>
              <a:t>2.2 </a:t>
            </a:r>
            <a:r>
              <a:rPr lang="zh-CN" altLang="en-US" sz="2800" b="0" dirty="0">
                <a:latin typeface="微软雅黑" panose="020B0503020204020204" pitchFamily="34" charset="-122"/>
                <a:ea typeface="微软雅黑" panose="020B0503020204020204" pitchFamily="34" charset="-122"/>
              </a:rPr>
              <a:t>坎迪达</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布鲁什等人的研究：关注资源获取过程</a:t>
            </a:r>
          </a:p>
        </p:txBody>
      </p:sp>
      <p:pic>
        <p:nvPicPr>
          <p:cNvPr id="3" name="图片 2">
            <a:extLst>
              <a:ext uri="{FF2B5EF4-FFF2-40B4-BE49-F238E27FC236}">
                <a16:creationId xmlns:a16="http://schemas.microsoft.com/office/drawing/2014/main" id="{8A4C5D4C-20F5-4626-9522-8818000011C1}"/>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543380" y="4779256"/>
            <a:ext cx="4191000" cy="1242032"/>
          </a:xfrm>
          <a:prstGeom prst="rect">
            <a:avLst/>
          </a:prstGeom>
        </p:spPr>
      </p:pic>
      <p:pic>
        <p:nvPicPr>
          <p:cNvPr id="5" name="图片 4">
            <a:extLst>
              <a:ext uri="{FF2B5EF4-FFF2-40B4-BE49-F238E27FC236}">
                <a16:creationId xmlns:a16="http://schemas.microsoft.com/office/drawing/2014/main" id="{CF210FDB-FD58-4961-919E-834178A113F3}"/>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352380" y="4779256"/>
            <a:ext cx="4191000" cy="1242032"/>
          </a:xfrm>
          <a:prstGeom prst="rect">
            <a:avLst/>
          </a:prstGeom>
        </p:spPr>
      </p:pic>
    </p:spTree>
    <p:extLst>
      <p:ext uri="{BB962C8B-B14F-4D97-AF65-F5344CB8AC3E}">
        <p14:creationId xmlns:p14="http://schemas.microsoft.com/office/powerpoint/2010/main" val="404159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C406F-9C73-4EF5-BDCA-52DB67F63A8C}"/>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如何在社会缝隙中识别商业机会和模式？</a:t>
            </a:r>
          </a:p>
        </p:txBody>
      </p:sp>
      <p:sp>
        <p:nvSpPr>
          <p:cNvPr id="3" name="内容占位符 2">
            <a:extLst>
              <a:ext uri="{FF2B5EF4-FFF2-40B4-BE49-F238E27FC236}">
                <a16:creationId xmlns:a16="http://schemas.microsoft.com/office/drawing/2014/main" id="{148FCF94-81B0-4FEF-8E5E-7382265E19FB}"/>
              </a:ext>
            </a:extLst>
          </p:cNvPr>
          <p:cNvSpPr>
            <a:spLocks noGrp="1"/>
          </p:cNvSpPr>
          <p:nvPr>
            <p:ph idx="1"/>
          </p:nvPr>
        </p:nvSpPr>
        <p:spPr>
          <a:xfrm>
            <a:off x="107504" y="1268413"/>
            <a:ext cx="9001000" cy="4752975"/>
          </a:xfrm>
        </p:spPr>
        <p:txBody>
          <a:bodyPr/>
          <a:lstStyle/>
          <a:p>
            <a:r>
              <a:rPr lang="zh-CN" altLang="en-US" sz="2400" b="0" dirty="0">
                <a:latin typeface="楷体" panose="02010609060101010101" pitchFamily="49" charset="-122"/>
                <a:ea typeface="楷体" panose="02010609060101010101" pitchFamily="49" charset="-122"/>
              </a:rPr>
              <a:t>结构性错位、缺位、多位造就的商业机会</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已存需求的供给能力迭代、改进和渐进性改良、精致体验、人性化设计、更高性价比（技术创新、降低成本、提高效率）</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重视意外事件、超出预期或者未能预料的反馈都是重要的契机</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按照现有组织能力制定拓展业务网络的规模目标、控制多样性</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等待消耗性的重新购买、上赶子不是买卖</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设置小规模业务部、大客户经理部、市场拓展部、分类管理</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必然搜集消费者回访的反馈信息、作为绩效考核和奖金发放的依据</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短信、微信、小程序发放问卷链接、抽奖代金券</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制作创意公益广告、印制品牌形象印记、树立产品功能定位</a:t>
            </a:r>
            <a:endParaRPr lang="en-US" altLang="zh-CN" sz="2400" b="0" dirty="0">
              <a:latin typeface="楷体" panose="02010609060101010101" pitchFamily="49" charset="-122"/>
              <a:ea typeface="楷体" panose="02010609060101010101" pitchFamily="49" charset="-122"/>
            </a:endParaRPr>
          </a:p>
          <a:p>
            <a:endParaRPr lang="en-US" altLang="zh-CN" sz="2400" b="0" dirty="0">
              <a:latin typeface="楷体" panose="02010609060101010101" pitchFamily="49" charset="-122"/>
              <a:ea typeface="楷体" panose="02010609060101010101" pitchFamily="49" charset="-122"/>
            </a:endParaRPr>
          </a:p>
          <a:p>
            <a:endParaRPr lang="en-US" altLang="zh-CN" sz="2400" b="0" dirty="0">
              <a:latin typeface="楷体" panose="02010609060101010101" pitchFamily="49" charset="-122"/>
              <a:ea typeface="楷体" panose="02010609060101010101" pitchFamily="49" charset="-122"/>
            </a:endParaRPr>
          </a:p>
          <a:p>
            <a:endParaRPr lang="en-US" altLang="zh-CN" sz="24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400" b="0" dirty="0">
              <a:latin typeface="楷体" panose="02010609060101010101" pitchFamily="49" charset="-122"/>
              <a:ea typeface="楷体" panose="02010609060101010101" pitchFamily="49" charset="-122"/>
            </a:endParaRPr>
          </a:p>
          <a:p>
            <a:endParaRPr lang="zh-CN" altLang="en-US" sz="24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77C9C4F2-C496-44E0-A5D3-8BA62BE1CA89}"/>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72869361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251520" y="548680"/>
            <a:ext cx="8135938" cy="46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具体而言，他们提出：</a:t>
            </a:r>
          </a:p>
        </p:txBody>
      </p:sp>
      <p:sp>
        <p:nvSpPr>
          <p:cNvPr id="7" name="Rectangle 3">
            <a:extLst>
              <a:ext uri="{FF2B5EF4-FFF2-40B4-BE49-F238E27FC236}">
                <a16:creationId xmlns:a16="http://schemas.microsoft.com/office/drawing/2014/main" id="{2CCECEBB-10DA-4427-9026-DEF9DFCE3F0C}"/>
              </a:ext>
            </a:extLst>
          </p:cNvPr>
          <p:cNvSpPr txBox="1">
            <a:spLocks noChangeArrowheads="1"/>
          </p:cNvSpPr>
          <p:nvPr/>
        </p:nvSpPr>
        <p:spPr bwMode="auto">
          <a:xfrm>
            <a:off x="2771800" y="1484784"/>
            <a:ext cx="5472608" cy="4392488"/>
          </a:xfrm>
          <a:prstGeom prst="rect">
            <a:avLst/>
          </a:prstGeom>
          <a:solidFill>
            <a:srgbClr val="FCF0E0"/>
          </a:solidFill>
          <a:ln w="28575">
            <a:solidFill>
              <a:schemeClr val="accent2">
                <a:lumMod val="75000"/>
              </a:schemeClr>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对于大多数的创业者而言，在最初创业的时候，通常</a:t>
            </a:r>
            <a:r>
              <a:rPr lang="zh-CN" altLang="en-US" sz="2000" b="0" kern="0" dirty="0">
                <a:solidFill>
                  <a:srgbClr val="FF0000"/>
                </a:solidFill>
                <a:latin typeface="Times New Roman" panose="02020603050405020304" pitchFamily="18" charset="0"/>
                <a:cs typeface="Times New Roman" panose="02020603050405020304" pitchFamily="18" charset="0"/>
              </a:rPr>
              <a:t>具有相对简单但可以为新企业所利用的人力和社会资本</a:t>
            </a:r>
            <a:r>
              <a:rPr lang="zh-CN" altLang="en-US" sz="2000" b="0" kern="0" dirty="0">
                <a:latin typeface="Times New Roman" panose="02020603050405020304" pitchFamily="18" charset="0"/>
                <a:cs typeface="Times New Roman" panose="02020603050405020304" pitchFamily="18" charset="0"/>
              </a:rPr>
              <a:t>，这些资源是在其以往的工作和教育经历中积累的。</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他们</a:t>
            </a:r>
            <a:r>
              <a:rPr lang="zh-CN" altLang="en-US" sz="2000" b="0" kern="0" dirty="0">
                <a:solidFill>
                  <a:srgbClr val="FF0000"/>
                </a:solidFill>
                <a:latin typeface="Times New Roman" panose="02020603050405020304" pitchFamily="18" charset="0"/>
                <a:cs typeface="Times New Roman" panose="02020603050405020304" pitchFamily="18" charset="0"/>
              </a:rPr>
              <a:t>利用这些资源获取财务和物质资源</a:t>
            </a:r>
            <a:r>
              <a:rPr lang="zh-CN" altLang="en-US" sz="2000" b="0" kern="0" dirty="0">
                <a:latin typeface="Times New Roman" panose="02020603050405020304" pitchFamily="18" charset="0"/>
                <a:cs typeface="Times New Roman" panose="02020603050405020304" pitchFamily="18" charset="0"/>
              </a:rPr>
              <a:t>，并雇用和培训合格的人力资源。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随着新企业的发展，新的资源需求产生，创业者需要</a:t>
            </a:r>
            <a:r>
              <a:rPr lang="zh-CN" altLang="en-US" sz="2000" b="0" kern="0" dirty="0">
                <a:solidFill>
                  <a:srgbClr val="FF0000"/>
                </a:solidFill>
                <a:latin typeface="Times New Roman" panose="02020603050405020304" pitchFamily="18" charset="0"/>
                <a:cs typeface="Times New Roman" panose="02020603050405020304" pitchFamily="18" charset="0"/>
              </a:rPr>
              <a:t>进一步识别出这些资源需求，并以新的形式加以整合，进而将创业者的个人资源转化为组织资源</a:t>
            </a:r>
            <a:r>
              <a:rPr lang="zh-CN" altLang="en-US" sz="2000" b="0" kern="0" dirty="0">
                <a:latin typeface="Times New Roman" panose="02020603050405020304" pitchFamily="18" charset="0"/>
                <a:cs typeface="Times New Roman" panose="02020603050405020304" pitchFamily="18" charset="0"/>
              </a:rPr>
              <a:t>，这种转化在一定程度上是通过组织学习的方式完成的。</a:t>
            </a:r>
            <a:endParaRPr lang="en-US" altLang="zh-CN" sz="2000" b="0" kern="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9BE1FB2-D269-47B5-969B-A7C5D295755A}"/>
              </a:ext>
            </a:extLst>
          </p:cNvPr>
          <p:cNvPicPr>
            <a:picLocks noChangeAspect="1"/>
          </p:cNvPicPr>
          <p:nvPr/>
        </p:nvPicPr>
        <p:blipFill rotWithShape="1">
          <a:blip r:embed="rId2"/>
          <a:srcRect l="34881" t="34532" r="36392" b="5530"/>
          <a:stretch/>
        </p:blipFill>
        <p:spPr>
          <a:xfrm>
            <a:off x="539552" y="2380020"/>
            <a:ext cx="1656184" cy="2702195"/>
          </a:xfrm>
          <a:prstGeom prst="rect">
            <a:avLst/>
          </a:prstGeom>
        </p:spPr>
      </p:pic>
    </p:spTree>
    <p:extLst>
      <p:ext uri="{BB962C8B-B14F-4D97-AF65-F5344CB8AC3E}">
        <p14:creationId xmlns:p14="http://schemas.microsoft.com/office/powerpoint/2010/main" val="27954562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697DBC01-5BDD-46C8-BE17-5DBB7E814E51}"/>
              </a:ext>
            </a:extLst>
          </p:cNvPr>
          <p:cNvSpPr txBox="1">
            <a:spLocks noChangeArrowheads="1"/>
          </p:cNvSpPr>
          <p:nvPr/>
        </p:nvSpPr>
        <p:spPr bwMode="auto">
          <a:xfrm>
            <a:off x="611560" y="1479285"/>
            <a:ext cx="5661024" cy="4437518"/>
          </a:xfrm>
          <a:prstGeom prst="rect">
            <a:avLst/>
          </a:prstGeom>
          <a:solidFill>
            <a:srgbClr val="FFEFFA"/>
          </a:solidFill>
          <a:ln w="28575">
            <a:solidFill>
              <a:srgbClr val="FF000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每个新企业</a:t>
            </a:r>
            <a:r>
              <a:rPr lang="zh-CN" altLang="en-US" sz="2000" b="0" kern="0" dirty="0">
                <a:solidFill>
                  <a:srgbClr val="FF0000"/>
                </a:solidFill>
                <a:latin typeface="Times New Roman" panose="02020603050405020304" pitchFamily="18" charset="0"/>
                <a:cs typeface="Times New Roman" panose="02020603050405020304" pitchFamily="18" charset="0"/>
              </a:rPr>
              <a:t>初始资源禀赋的起点是不同的</a:t>
            </a:r>
            <a:r>
              <a:rPr lang="zh-CN" altLang="en-US" sz="2000" b="0" kern="0" dirty="0">
                <a:latin typeface="Times New Roman" panose="02020603050405020304" pitchFamily="18" charset="0"/>
                <a:cs typeface="Times New Roman" panose="02020603050405020304" pitchFamily="18" charset="0"/>
              </a:rPr>
              <a:t>，而且它们的</a:t>
            </a:r>
            <a:r>
              <a:rPr lang="zh-CN" altLang="en-US" sz="2000" b="0" kern="0" dirty="0">
                <a:solidFill>
                  <a:srgbClr val="FF0000"/>
                </a:solidFill>
                <a:latin typeface="Times New Roman" panose="02020603050405020304" pitchFamily="18" charset="0"/>
                <a:cs typeface="Times New Roman" panose="02020603050405020304" pitchFamily="18" charset="0"/>
              </a:rPr>
              <a:t>资源开发路径也是不同的</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创业者不仅要面临</a:t>
            </a:r>
            <a:r>
              <a:rPr lang="zh-CN" altLang="en-US" sz="2000" b="0" kern="0" dirty="0">
                <a:solidFill>
                  <a:srgbClr val="FF0000"/>
                </a:solidFill>
                <a:latin typeface="Times New Roman" panose="02020603050405020304" pitchFamily="18" charset="0"/>
                <a:cs typeface="Times New Roman" panose="02020603050405020304" pitchFamily="18" charset="0"/>
              </a:rPr>
              <a:t>获取哪些资源</a:t>
            </a:r>
            <a:r>
              <a:rPr lang="zh-CN" altLang="en-US" sz="2000" b="0" kern="0" dirty="0">
                <a:latin typeface="Times New Roman" panose="02020603050405020304" pitchFamily="18" charset="0"/>
                <a:cs typeface="Times New Roman" panose="02020603050405020304" pitchFamily="18" charset="0"/>
              </a:rPr>
              <a:t>的选择，还要决定</a:t>
            </a:r>
            <a:r>
              <a:rPr lang="zh-CN" altLang="en-US" sz="2000" b="0" kern="0" dirty="0">
                <a:solidFill>
                  <a:srgbClr val="FF0000"/>
                </a:solidFill>
                <a:latin typeface="Times New Roman" panose="02020603050405020304" pitchFamily="18" charset="0"/>
                <a:cs typeface="Times New Roman" panose="02020603050405020304" pitchFamily="18" charset="0"/>
              </a:rPr>
              <a:t>如何整合和开发这些资源</a:t>
            </a:r>
            <a:r>
              <a:rPr lang="zh-CN" altLang="en-US" sz="2000" b="0" kern="0" dirty="0">
                <a:latin typeface="Times New Roman" panose="02020603050405020304" pitchFamily="18" charset="0"/>
                <a:cs typeface="Times New Roman" panose="02020603050405020304" pitchFamily="18" charset="0"/>
              </a:rPr>
              <a:t>，而且这些选择通常是在短期内同时发生的。</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通过对现有研究的梳理和案例分析，作者提出创业者所面临的四个</a:t>
            </a:r>
            <a:r>
              <a:rPr lang="zh-CN" altLang="en-US" sz="2000" b="0" kern="0" dirty="0">
                <a:solidFill>
                  <a:srgbClr val="FF0000"/>
                </a:solidFill>
                <a:latin typeface="Times New Roman" panose="02020603050405020304" pitchFamily="18" charset="0"/>
                <a:cs typeface="Times New Roman" panose="02020603050405020304" pitchFamily="18" charset="0"/>
              </a:rPr>
              <a:t>初始资源的挑战</a:t>
            </a:r>
            <a:r>
              <a:rPr lang="zh-CN" altLang="en-US" sz="2000" b="0" kern="0" dirty="0">
                <a:latin typeface="Times New Roman" panose="02020603050405020304" pitchFamily="18" charset="0"/>
                <a:cs typeface="Times New Roman" panose="02020603050405020304" pitchFamily="18" charset="0"/>
              </a:rPr>
              <a:t>是：</a:t>
            </a:r>
            <a:endParaRPr lang="en-US" altLang="zh-CN" sz="2000" b="0" kern="0" dirty="0">
              <a:latin typeface="Times New Roman" panose="02020603050405020304" pitchFamily="18" charset="0"/>
              <a:cs typeface="Times New Roman" panose="02020603050405020304" pitchFamily="18" charset="0"/>
            </a:endParaRPr>
          </a:p>
          <a:p>
            <a:pPr marL="857250" lvl="1"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收集各种资源；</a:t>
            </a:r>
            <a:endParaRPr lang="en-US" altLang="zh-CN" sz="2000" b="0" kern="0" dirty="0">
              <a:latin typeface="Times New Roman" panose="02020603050405020304" pitchFamily="18" charset="0"/>
              <a:cs typeface="Times New Roman" panose="02020603050405020304" pitchFamily="18" charset="0"/>
            </a:endParaRPr>
          </a:p>
          <a:p>
            <a:pPr marL="857250" lvl="1"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吸引各种资源；</a:t>
            </a:r>
            <a:endParaRPr lang="en-US" altLang="zh-CN" sz="2000" b="0" kern="0" dirty="0">
              <a:latin typeface="Times New Roman" panose="02020603050405020304" pitchFamily="18" charset="0"/>
              <a:cs typeface="Times New Roman" panose="02020603050405020304" pitchFamily="18" charset="0"/>
            </a:endParaRPr>
          </a:p>
          <a:p>
            <a:pPr marL="857250" lvl="1"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整合各种资源；</a:t>
            </a:r>
            <a:endParaRPr lang="en-US" altLang="zh-CN" sz="2000" b="0" kern="0" dirty="0">
              <a:latin typeface="Times New Roman" panose="02020603050405020304" pitchFamily="18" charset="0"/>
              <a:cs typeface="Times New Roman" panose="02020603050405020304" pitchFamily="18" charset="0"/>
            </a:endParaRPr>
          </a:p>
          <a:p>
            <a:pPr marL="857250" lvl="1" indent="-457200" algn="just">
              <a:lnSpc>
                <a:spcPts val="2800"/>
              </a:lnSpc>
              <a:spcBef>
                <a:spcPts val="0"/>
              </a:spcBef>
              <a:spcAft>
                <a:spcPts val="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将个体资源转化为组织资源。</a:t>
            </a:r>
            <a:endParaRPr lang="en-US" altLang="zh-CN" sz="2000" b="0" kern="0" dirty="0">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E17F19FF-C49E-4E65-ABD2-D0DCEACB25D3}"/>
              </a:ext>
            </a:extLst>
          </p:cNvPr>
          <p:cNvSpPr txBox="1">
            <a:spLocks noChangeArrowheads="1"/>
          </p:cNvSpPr>
          <p:nvPr/>
        </p:nvSpPr>
        <p:spPr bwMode="auto">
          <a:xfrm>
            <a:off x="251520" y="548680"/>
            <a:ext cx="8135938" cy="46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同时，他们提出：</a:t>
            </a:r>
          </a:p>
        </p:txBody>
      </p:sp>
      <p:pic>
        <p:nvPicPr>
          <p:cNvPr id="3" name="图片 2">
            <a:extLst>
              <a:ext uri="{FF2B5EF4-FFF2-40B4-BE49-F238E27FC236}">
                <a16:creationId xmlns:a16="http://schemas.microsoft.com/office/drawing/2014/main" id="{70BD249E-172B-4DF2-B20C-AA2F1F1B14B4}"/>
              </a:ext>
            </a:extLst>
          </p:cNvPr>
          <p:cNvPicPr>
            <a:picLocks noChangeAspect="1"/>
          </p:cNvPicPr>
          <p:nvPr/>
        </p:nvPicPr>
        <p:blipFill rotWithShape="1">
          <a:blip r:embed="rId2"/>
          <a:srcRect l="20130" t="21651" r="25403" b="23750"/>
          <a:stretch/>
        </p:blipFill>
        <p:spPr>
          <a:xfrm>
            <a:off x="6732240" y="2045786"/>
            <a:ext cx="1898850" cy="3384376"/>
          </a:xfrm>
          <a:prstGeom prst="rect">
            <a:avLst/>
          </a:prstGeom>
        </p:spPr>
      </p:pic>
    </p:spTree>
    <p:extLst>
      <p:ext uri="{BB962C8B-B14F-4D97-AF65-F5344CB8AC3E}">
        <p14:creationId xmlns:p14="http://schemas.microsoft.com/office/powerpoint/2010/main" val="25527737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850" y="1196752"/>
            <a:ext cx="8135938"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创业领域的学者试图利用</a:t>
            </a:r>
            <a:r>
              <a:rPr lang="zh-CN" altLang="en-US" sz="2000" kern="0" dirty="0">
                <a:solidFill>
                  <a:srgbClr val="FF0000"/>
                </a:solidFill>
                <a:latin typeface="Times New Roman" panose="02020603050405020304" pitchFamily="18" charset="0"/>
                <a:cs typeface="Times New Roman" panose="02020603050405020304" pitchFamily="18" charset="0"/>
              </a:rPr>
              <a:t>资源基础论</a:t>
            </a:r>
            <a:r>
              <a:rPr lang="zh-CN" altLang="en-US" sz="2000" b="0" kern="0" dirty="0">
                <a:solidFill>
                  <a:schemeClr val="tx2"/>
                </a:solidFill>
                <a:latin typeface="Times New Roman" panose="02020603050405020304" pitchFamily="18" charset="0"/>
                <a:cs typeface="Times New Roman" panose="02020603050405020304" pitchFamily="18" charset="0"/>
              </a:rPr>
              <a:t>的观点来解释</a:t>
            </a:r>
            <a:r>
              <a:rPr lang="zh-CN" altLang="en-US" sz="2000" b="0" kern="0" dirty="0">
                <a:solidFill>
                  <a:srgbClr val="FF0000"/>
                </a:solidFill>
                <a:latin typeface="Times New Roman" panose="02020603050405020304" pitchFamily="18" charset="0"/>
                <a:cs typeface="Times New Roman" panose="02020603050405020304" pitchFamily="18" charset="0"/>
              </a:rPr>
              <a:t>创业过程</a:t>
            </a:r>
            <a:r>
              <a:rPr lang="zh-CN" altLang="en-US" sz="2000" b="0" kern="0" dirty="0">
                <a:solidFill>
                  <a:schemeClr val="tx2"/>
                </a:solidFill>
                <a:latin typeface="Times New Roman" panose="02020603050405020304" pitchFamily="18" charset="0"/>
                <a:cs typeface="Times New Roman" panose="02020603050405020304" pitchFamily="18" charset="0"/>
              </a:rPr>
              <a:t>以及</a:t>
            </a:r>
            <a:r>
              <a:rPr lang="zh-CN" altLang="en-US" sz="2000" b="0" kern="0" dirty="0">
                <a:solidFill>
                  <a:srgbClr val="FF0000"/>
                </a:solidFill>
                <a:latin typeface="Times New Roman" panose="02020603050405020304" pitchFamily="18" charset="0"/>
                <a:cs typeface="Times New Roman" panose="02020603050405020304" pitchFamily="18" charset="0"/>
              </a:rPr>
              <a:t>新企业的战略行为</a:t>
            </a:r>
            <a:r>
              <a:rPr lang="zh-CN" altLang="en-US" sz="2000" b="0" kern="0" dirty="0">
                <a:solidFill>
                  <a:schemeClr val="tx2"/>
                </a:solidFill>
                <a:latin typeface="Times New Roman" panose="02020603050405020304" pitchFamily="18" charset="0"/>
                <a:cs typeface="Times New Roman" panose="02020603050405020304" pitchFamily="18" charset="0"/>
              </a:rPr>
              <a:t>，并实证检验了不同类型资源（有形和无形）的重要性，意味着资源基础论的扩展与延伸。</a:t>
            </a: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近年来，随着创业研究的蓬勃开展，我国学者认识到了新企业资源禀赋的重要性，并在总结西方学者研究成果的基础上将其归结为如下三点：</a:t>
            </a:r>
          </a:p>
          <a:p>
            <a:pPr algn="just">
              <a:lnSpc>
                <a:spcPts val="2800"/>
              </a:lnSpc>
              <a:spcBef>
                <a:spcPts val="600"/>
              </a:spcBef>
              <a:spcAft>
                <a:spcPts val="0"/>
              </a:spcAft>
              <a:buFont typeface="Wingdings" panose="05000000000000000000" pitchFamily="2" charset="2"/>
              <a:buChar char="Ø"/>
              <a:defRPr/>
            </a:pPr>
            <a:endParaRPr lang="zh-CN" altLang="en-US" sz="2000" b="0" kern="0" dirty="0">
              <a:solidFill>
                <a:schemeClr val="tx2"/>
              </a:solidFill>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DA1D0B8D-5CDE-4C0B-A32F-6C1A88AA61AF}"/>
              </a:ext>
            </a:extLst>
          </p:cNvPr>
          <p:cNvSpPr>
            <a:spLocks noGrp="1" noChangeArrowheads="1"/>
          </p:cNvSpPr>
          <p:nvPr>
            <p:ph type="title"/>
          </p:nvPr>
        </p:nvSpPr>
        <p:spPr>
          <a:xfrm>
            <a:off x="323850" y="332656"/>
            <a:ext cx="8135938" cy="648072"/>
          </a:xfrm>
        </p:spPr>
        <p:txBody>
          <a:bodyPr/>
          <a:lstStyle/>
          <a:p>
            <a:r>
              <a:rPr lang="en-US" altLang="zh-CN" sz="2800" b="0" dirty="0">
                <a:latin typeface="微软雅黑" panose="020B0503020204020204" pitchFamily="34" charset="-122"/>
                <a:ea typeface="微软雅黑" panose="020B0503020204020204" pitchFamily="34" charset="-122"/>
              </a:rPr>
              <a:t>2.3 </a:t>
            </a:r>
            <a:r>
              <a:rPr lang="zh-CN" altLang="en-US" sz="2800" b="0" dirty="0">
                <a:latin typeface="微软雅黑" panose="020B0503020204020204" pitchFamily="34" charset="-122"/>
                <a:ea typeface="微软雅黑" panose="020B0503020204020204" pitchFamily="34" charset="-122"/>
              </a:rPr>
              <a:t>资源范式下研究成果的评述</a:t>
            </a:r>
          </a:p>
        </p:txBody>
      </p:sp>
      <p:sp>
        <p:nvSpPr>
          <p:cNvPr id="8" name="Rectangle 3">
            <a:extLst>
              <a:ext uri="{FF2B5EF4-FFF2-40B4-BE49-F238E27FC236}">
                <a16:creationId xmlns:a16="http://schemas.microsoft.com/office/drawing/2014/main" id="{E466D1C1-806C-42E1-A917-7A5682A5B314}"/>
              </a:ext>
            </a:extLst>
          </p:cNvPr>
          <p:cNvSpPr txBox="1">
            <a:spLocks noChangeArrowheads="1"/>
          </p:cNvSpPr>
          <p:nvPr/>
        </p:nvSpPr>
        <p:spPr bwMode="auto">
          <a:xfrm>
            <a:off x="3204170" y="3603780"/>
            <a:ext cx="5112246" cy="2439874"/>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mj-ea"/>
              <a:buAutoNum type="circleNumDbPlain"/>
            </a:pPr>
            <a:r>
              <a:rPr lang="zh-CN" altLang="en-US" sz="2000" dirty="0">
                <a:solidFill>
                  <a:srgbClr val="FF0000"/>
                </a:solidFill>
              </a:rPr>
              <a:t>资源禀赋</a:t>
            </a:r>
            <a:r>
              <a:rPr lang="zh-CN" altLang="en-US" sz="2000" b="0" dirty="0">
                <a:solidFill>
                  <a:schemeClr val="tx2"/>
                </a:solidFill>
              </a:rPr>
              <a:t>在新创企业</a:t>
            </a:r>
            <a:r>
              <a:rPr lang="zh-CN" altLang="en-US" sz="2000" b="0" dirty="0">
                <a:solidFill>
                  <a:srgbClr val="FF0000"/>
                </a:solidFill>
              </a:rPr>
              <a:t>资源开发</a:t>
            </a:r>
            <a:r>
              <a:rPr lang="zh-CN" altLang="en-US" sz="2000" b="0" dirty="0">
                <a:solidFill>
                  <a:schemeClr val="tx2"/>
                </a:solidFill>
              </a:rPr>
              <a:t>过程中起到重要作用，尤其对资源的识别和获取有重要影响；</a:t>
            </a:r>
            <a:endParaRPr lang="en-US" altLang="zh-CN" sz="2000" b="0" dirty="0">
              <a:solidFill>
                <a:schemeClr val="tx2"/>
              </a:solidFill>
            </a:endParaRPr>
          </a:p>
          <a:p>
            <a:pPr algn="just">
              <a:lnSpc>
                <a:spcPts val="2800"/>
              </a:lnSpc>
              <a:spcBef>
                <a:spcPts val="600"/>
              </a:spcBef>
              <a:spcAft>
                <a:spcPts val="0"/>
              </a:spcAft>
              <a:buFont typeface="+mj-ea"/>
              <a:buAutoNum type="circleNumDbPlain"/>
            </a:pPr>
            <a:r>
              <a:rPr lang="zh-CN" altLang="en-US" sz="2000" dirty="0">
                <a:solidFill>
                  <a:srgbClr val="FF0000"/>
                </a:solidFill>
              </a:rPr>
              <a:t>资源</a:t>
            </a:r>
            <a:r>
              <a:rPr lang="zh-CN" altLang="en-US" sz="2000" b="0" dirty="0">
                <a:solidFill>
                  <a:schemeClr val="tx2"/>
                </a:solidFill>
              </a:rPr>
              <a:t>对于新创企业</a:t>
            </a:r>
            <a:r>
              <a:rPr lang="zh-CN" altLang="en-US" sz="2000" b="0" dirty="0">
                <a:solidFill>
                  <a:srgbClr val="FF0000"/>
                </a:solidFill>
              </a:rPr>
              <a:t>识别机会和制定战略</a:t>
            </a:r>
            <a:r>
              <a:rPr lang="zh-CN" altLang="en-US" sz="2000" b="0" dirty="0">
                <a:solidFill>
                  <a:schemeClr val="tx2"/>
                </a:solidFill>
              </a:rPr>
              <a:t>有重要影响；</a:t>
            </a:r>
            <a:endParaRPr lang="en-US" altLang="zh-CN" sz="2000" b="0" dirty="0">
              <a:solidFill>
                <a:schemeClr val="tx2"/>
              </a:solidFill>
            </a:endParaRPr>
          </a:p>
          <a:p>
            <a:pPr algn="just">
              <a:lnSpc>
                <a:spcPts val="2800"/>
              </a:lnSpc>
              <a:spcBef>
                <a:spcPts val="600"/>
              </a:spcBef>
              <a:spcAft>
                <a:spcPts val="0"/>
              </a:spcAft>
              <a:buFont typeface="+mj-ea"/>
              <a:buAutoNum type="circleNumDbPlain"/>
            </a:pPr>
            <a:r>
              <a:rPr lang="zh-CN" altLang="en-US" sz="2000" dirty="0">
                <a:solidFill>
                  <a:srgbClr val="FF0000"/>
                </a:solidFill>
              </a:rPr>
              <a:t>资源水平</a:t>
            </a:r>
            <a:r>
              <a:rPr lang="zh-CN" altLang="en-US" sz="2000" b="0" dirty="0">
                <a:solidFill>
                  <a:schemeClr val="tx2"/>
                </a:solidFill>
              </a:rPr>
              <a:t>影响</a:t>
            </a:r>
            <a:r>
              <a:rPr lang="zh-CN" altLang="en-US" sz="2000" b="0" dirty="0">
                <a:solidFill>
                  <a:srgbClr val="FF0000"/>
                </a:solidFill>
              </a:rPr>
              <a:t>企业的生存、成长和绩效</a:t>
            </a:r>
            <a:r>
              <a:rPr lang="zh-CN" altLang="en-US" sz="2000" b="0" dirty="0">
                <a:solidFill>
                  <a:schemeClr val="tx2"/>
                </a:solidFill>
              </a:rPr>
              <a:t>。</a:t>
            </a:r>
            <a:endParaRPr lang="zh-CN" altLang="en-US" sz="1800" b="0" dirty="0">
              <a:solidFill>
                <a:schemeClr val="tx2"/>
              </a:solidFill>
            </a:endParaRPr>
          </a:p>
          <a:p>
            <a:pPr marL="0" indent="0" algn="just">
              <a:lnSpc>
                <a:spcPts val="3000"/>
              </a:lnSpc>
              <a:spcBef>
                <a:spcPts val="600"/>
              </a:spcBef>
              <a:spcAft>
                <a:spcPts val="0"/>
              </a:spcAft>
              <a:buNone/>
              <a:defRPr/>
            </a:pPr>
            <a:endParaRPr lang="zh-CN" altLang="en-US" sz="2000" b="0" kern="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68CDEA5-9418-474B-A678-B86E2964B0AD}"/>
              </a:ext>
            </a:extLst>
          </p:cNvPr>
          <p:cNvPicPr>
            <a:picLocks noChangeAspect="1"/>
          </p:cNvPicPr>
          <p:nvPr/>
        </p:nvPicPr>
        <p:blipFill rotWithShape="1">
          <a:blip r:embed="rId2">
            <a:extLst>
              <a:ext uri="{28A0092B-C50C-407E-A947-70E740481C1C}">
                <a14:useLocalDpi xmlns:a14="http://schemas.microsoft.com/office/drawing/2010/main" val="0"/>
              </a:ext>
            </a:extLst>
          </a:blip>
          <a:srcRect l="4436" t="-1" r="6858" b="2427"/>
          <a:stretch/>
        </p:blipFill>
        <p:spPr>
          <a:xfrm>
            <a:off x="827584" y="3729712"/>
            <a:ext cx="1989193" cy="2188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27158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96A4CF6D-3D57-4B10-BA99-A5BF9C258429}"/>
              </a:ext>
            </a:extLst>
          </p:cNvPr>
          <p:cNvSpPr txBox="1">
            <a:spLocks noChangeArrowheads="1"/>
          </p:cNvSpPr>
          <p:nvPr/>
        </p:nvSpPr>
        <p:spPr bwMode="auto">
          <a:xfrm>
            <a:off x="683568" y="1268760"/>
            <a:ext cx="5616624" cy="4881174"/>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pPr>
            <a:r>
              <a:rPr lang="zh-CN" altLang="en-US" sz="2000" b="0" dirty="0">
                <a:solidFill>
                  <a:schemeClr val="tx2"/>
                </a:solidFill>
              </a:rPr>
              <a:t>资源论坚持内部和外部的可利用资源对于企业的生存是至关重要的，内部资源转换成了企业能力来影响绩效。</a:t>
            </a:r>
            <a:endParaRPr lang="en-US" altLang="zh-CN" sz="2000" b="0" dirty="0">
              <a:solidFill>
                <a:schemeClr val="tx2"/>
              </a:solidFill>
            </a:endParaRPr>
          </a:p>
          <a:p>
            <a:pPr algn="just">
              <a:lnSpc>
                <a:spcPts val="2800"/>
              </a:lnSpc>
              <a:spcBef>
                <a:spcPts val="600"/>
              </a:spcBef>
              <a:spcAft>
                <a:spcPts val="600"/>
              </a:spcAft>
              <a:buFont typeface="Wingdings" panose="05000000000000000000" pitchFamily="2" charset="2"/>
              <a:buChar char="Ø"/>
            </a:pPr>
            <a:r>
              <a:rPr lang="zh-CN" altLang="en-US" sz="2000" b="0" dirty="0">
                <a:solidFill>
                  <a:schemeClr val="tx2"/>
                </a:solidFill>
              </a:rPr>
              <a:t>其主要的</a:t>
            </a:r>
            <a:r>
              <a:rPr lang="zh-CN" altLang="en-US" sz="2000" dirty="0">
                <a:solidFill>
                  <a:srgbClr val="FF0000"/>
                </a:solidFill>
              </a:rPr>
              <a:t>贡献</a:t>
            </a:r>
            <a:r>
              <a:rPr lang="zh-CN" altLang="en-US" sz="2000" b="0" dirty="0">
                <a:solidFill>
                  <a:schemeClr val="tx2"/>
                </a:solidFill>
              </a:rPr>
              <a:t>在于能够帮助人们理解企业内部资源的重要性，以及如何利用能力去取得高绩效。</a:t>
            </a:r>
            <a:endParaRPr lang="en-US" altLang="zh-CN" sz="2000" b="0" dirty="0">
              <a:solidFill>
                <a:schemeClr val="tx2"/>
              </a:solidFill>
            </a:endParaRPr>
          </a:p>
          <a:p>
            <a:pPr algn="just">
              <a:lnSpc>
                <a:spcPts val="2800"/>
              </a:lnSpc>
              <a:spcBef>
                <a:spcPts val="600"/>
              </a:spcBef>
              <a:spcAft>
                <a:spcPts val="600"/>
              </a:spcAft>
              <a:buFont typeface="Wingdings" panose="05000000000000000000" pitchFamily="2" charset="2"/>
              <a:buChar char="Ø"/>
            </a:pPr>
            <a:r>
              <a:rPr lang="zh-CN" altLang="en-US" sz="2000" b="0" dirty="0">
                <a:solidFill>
                  <a:schemeClr val="tx2"/>
                </a:solidFill>
              </a:rPr>
              <a:t>资源观也面临许多</a:t>
            </a:r>
            <a:r>
              <a:rPr lang="zh-CN" altLang="en-US" sz="2000" dirty="0">
                <a:solidFill>
                  <a:srgbClr val="FF0000"/>
                </a:solidFill>
              </a:rPr>
              <a:t>批评</a:t>
            </a:r>
            <a:r>
              <a:rPr lang="zh-CN" altLang="en-US" sz="2000" b="0" dirty="0">
                <a:solidFill>
                  <a:schemeClr val="tx2"/>
                </a:solidFill>
              </a:rPr>
              <a:t>，例如当面对真正的个体企业层面时，难以区分出究竟是哪个要素，或者是哪些要素的组合对绩效有贡献。</a:t>
            </a:r>
            <a:endParaRPr lang="en-US" altLang="zh-CN" sz="2000" b="0" dirty="0">
              <a:solidFill>
                <a:schemeClr val="tx2"/>
              </a:solidFill>
            </a:endParaRPr>
          </a:p>
          <a:p>
            <a:pPr algn="just">
              <a:lnSpc>
                <a:spcPts val="2800"/>
              </a:lnSpc>
              <a:spcBef>
                <a:spcPts val="600"/>
              </a:spcBef>
              <a:spcAft>
                <a:spcPts val="600"/>
              </a:spcAft>
              <a:buFont typeface="Wingdings" panose="05000000000000000000" pitchFamily="2" charset="2"/>
              <a:buChar char="Ø"/>
            </a:pPr>
            <a:r>
              <a:rPr lang="zh-CN" altLang="en-US" sz="2000" b="0" dirty="0">
                <a:solidFill>
                  <a:schemeClr val="tx2"/>
                </a:solidFill>
              </a:rPr>
              <a:t>但是基于资源范式的理论研究视角将会有助于研究者更好地识别各种因素对于企业生存和成长的相对重要性。</a:t>
            </a:r>
          </a:p>
        </p:txBody>
      </p:sp>
      <p:pic>
        <p:nvPicPr>
          <p:cNvPr id="2" name="图片 1">
            <a:extLst>
              <a:ext uri="{FF2B5EF4-FFF2-40B4-BE49-F238E27FC236}">
                <a16:creationId xmlns:a16="http://schemas.microsoft.com/office/drawing/2014/main" id="{7C729665-9D76-4A84-B4EF-8AA10125D7C2}"/>
              </a:ext>
            </a:extLst>
          </p:cNvPr>
          <p:cNvPicPr>
            <a:picLocks noChangeAspect="1"/>
          </p:cNvPicPr>
          <p:nvPr/>
        </p:nvPicPr>
        <p:blipFill rotWithShape="1">
          <a:blip r:embed="rId2"/>
          <a:srcRect l="27321" t="1598" r="48488" b="1598"/>
          <a:stretch/>
        </p:blipFill>
        <p:spPr>
          <a:xfrm>
            <a:off x="6876256" y="1772816"/>
            <a:ext cx="1399013" cy="3672408"/>
          </a:xfrm>
          <a:prstGeom prst="rect">
            <a:avLst/>
          </a:prstGeom>
        </p:spPr>
      </p:pic>
    </p:spTree>
    <p:extLst>
      <p:ext uri="{BB962C8B-B14F-4D97-AF65-F5344CB8AC3E}">
        <p14:creationId xmlns:p14="http://schemas.microsoft.com/office/powerpoint/2010/main" val="3376338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2721909130"/>
              </p:ext>
            </p:extLst>
          </p:nvPr>
        </p:nvGraphicFramePr>
        <p:xfrm>
          <a:off x="3275856" y="1556792"/>
          <a:ext cx="561662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8282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a:xfrm>
            <a:off x="323850" y="404664"/>
            <a:ext cx="8135938" cy="738336"/>
          </a:xfrm>
        </p:spPr>
        <p:txBody>
          <a:bodyPr/>
          <a:lstStyle/>
          <a:p>
            <a:r>
              <a:rPr lang="zh-CN" altLang="en-US" sz="3200" dirty="0">
                <a:latin typeface="微软雅黑" panose="020B0503020204020204" pitchFamily="34" charset="-122"/>
                <a:ea typeface="微软雅黑" panose="020B0503020204020204" pitchFamily="34" charset="-122"/>
              </a:rPr>
              <a:t>三、初始条件视角下的技术创业绩效</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806772664"/>
              </p:ext>
            </p:extLst>
          </p:nvPr>
        </p:nvGraphicFramePr>
        <p:xfrm>
          <a:off x="962518" y="1628800"/>
          <a:ext cx="7218964" cy="4064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195873" y="2220640"/>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475656" y="3404513"/>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160353" y="4588386"/>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946829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23850" y="1196752"/>
            <a:ext cx="8280276" cy="4104456"/>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如果说创业是对经济关系的创造性破坏和重构的话，那么其核心就是</a:t>
            </a:r>
            <a:r>
              <a:rPr lang="zh-CN" altLang="en-US" sz="2000" dirty="0">
                <a:solidFill>
                  <a:srgbClr val="FF0000"/>
                </a:solidFill>
                <a:latin typeface="+mn-ea"/>
              </a:rPr>
              <a:t>对于技术变革的创业开发</a:t>
            </a:r>
            <a:r>
              <a:rPr lang="zh-CN" altLang="en-US" sz="2000" b="0" dirty="0">
                <a:latin typeface="+mn-ea"/>
              </a:rPr>
              <a:t>。</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新技术的快速涌现和普及应用极大地推动了新一轮创业热潮。例如：</a:t>
            </a:r>
            <a:endParaRPr lang="en-US" altLang="zh-CN" sz="2000" b="0" dirty="0">
              <a:latin typeface="+mn-ea"/>
            </a:endParaRPr>
          </a:p>
          <a:p>
            <a:pPr algn="just">
              <a:lnSpc>
                <a:spcPts val="2800"/>
              </a:lnSpc>
              <a:spcBef>
                <a:spcPts val="600"/>
              </a:spcBef>
              <a:spcAft>
                <a:spcPts val="600"/>
              </a:spcAft>
              <a:defRPr/>
            </a:pPr>
            <a:r>
              <a:rPr lang="zh-CN" altLang="en-US" sz="2000" b="0" dirty="0">
                <a:latin typeface="+mn-ea"/>
              </a:rPr>
              <a:t>互联网技术带来了众多电子商务类新技术企业的创建，成了“价值链革命化”“重新界定市场模型”的重要力量。</a:t>
            </a:r>
            <a:endParaRPr lang="en-US" altLang="zh-CN" sz="2000" b="0" dirty="0">
              <a:latin typeface="+mn-ea"/>
            </a:endParaRPr>
          </a:p>
          <a:p>
            <a:pPr algn="just">
              <a:lnSpc>
                <a:spcPts val="2800"/>
              </a:lnSpc>
              <a:spcBef>
                <a:spcPts val="600"/>
              </a:spcBef>
              <a:spcAft>
                <a:spcPts val="600"/>
              </a:spcAft>
              <a:defRPr/>
            </a:pPr>
            <a:r>
              <a:rPr lang="zh-CN" altLang="en-US" sz="2000" b="0" dirty="0">
                <a:latin typeface="+mn-ea"/>
              </a:rPr>
              <a:t>人类基因图谱的逐步解析，将可提供大量生物医疗技术与产品开发的市场机会，并促进未来生物技术产业的蓬勃发展。</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但是技术创业远远不止于互联网或生物技术的应用，而是包含了</a:t>
            </a:r>
            <a:r>
              <a:rPr lang="zh-CN" altLang="en-US" sz="2000" dirty="0">
                <a:solidFill>
                  <a:srgbClr val="FF0000"/>
                </a:solidFill>
                <a:latin typeface="+mn-ea"/>
              </a:rPr>
              <a:t>更广泛的领域内基于特有技术能力和创新技术之上的新企业创建行为</a:t>
            </a:r>
            <a:r>
              <a:rPr lang="zh-CN" altLang="en-US" sz="2000" b="0" dirty="0">
                <a:latin typeface="+mn-ea"/>
              </a:rPr>
              <a:t>。</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323850" y="332656"/>
            <a:ext cx="8135938" cy="810344"/>
          </a:xfrm>
        </p:spPr>
        <p:txBody>
          <a:bodyPr/>
          <a:lstStyle/>
          <a:p>
            <a:r>
              <a:rPr lang="en-US" altLang="zh-CN" sz="2800" b="0" dirty="0">
                <a:latin typeface="微软雅黑" panose="020B0503020204020204" pitchFamily="34" charset="-122"/>
                <a:ea typeface="微软雅黑" panose="020B0503020204020204" pitchFamily="34" charset="-122"/>
              </a:rPr>
              <a:t>3.1 </a:t>
            </a:r>
            <a:r>
              <a:rPr lang="zh-CN" altLang="en-US" sz="2800" b="0" dirty="0">
                <a:latin typeface="微软雅黑" panose="020B0503020204020204" pitchFamily="34" charset="-122"/>
                <a:ea typeface="微软雅黑" panose="020B0503020204020204" pitchFamily="34" charset="-122"/>
              </a:rPr>
              <a:t>技术创业的兴起与独特性</a:t>
            </a:r>
          </a:p>
        </p:txBody>
      </p:sp>
      <p:pic>
        <p:nvPicPr>
          <p:cNvPr id="6" name="图片 5">
            <a:extLst>
              <a:ext uri="{FF2B5EF4-FFF2-40B4-BE49-F238E27FC236}">
                <a16:creationId xmlns:a16="http://schemas.microsoft.com/office/drawing/2014/main" id="{D8A8219C-562F-4238-BF4E-10AD3AE091F1}"/>
              </a:ext>
            </a:extLst>
          </p:cNvPr>
          <p:cNvPicPr>
            <a:picLocks noChangeAspect="1"/>
          </p:cNvPicPr>
          <p:nvPr/>
        </p:nvPicPr>
        <p:blipFill rotWithShape="1">
          <a:blip r:embed="rId3">
            <a:extLst>
              <a:ext uri="{28A0092B-C50C-407E-A947-70E740481C1C}">
                <a14:useLocalDpi xmlns:a14="http://schemas.microsoft.com/office/drawing/2010/main" val="0"/>
              </a:ext>
            </a:extLst>
          </a:blip>
          <a:srcRect t="67618" b="11560"/>
          <a:stretch/>
        </p:blipFill>
        <p:spPr>
          <a:xfrm>
            <a:off x="4622862" y="5301208"/>
            <a:ext cx="4191000" cy="936104"/>
          </a:xfrm>
          <a:prstGeom prst="rect">
            <a:avLst/>
          </a:prstGeom>
        </p:spPr>
      </p:pic>
      <p:pic>
        <p:nvPicPr>
          <p:cNvPr id="9" name="图片 8">
            <a:extLst>
              <a:ext uri="{FF2B5EF4-FFF2-40B4-BE49-F238E27FC236}">
                <a16:creationId xmlns:a16="http://schemas.microsoft.com/office/drawing/2014/main" id="{433F907F-7C14-42FB-8850-BA173627DB98}"/>
              </a:ext>
            </a:extLst>
          </p:cNvPr>
          <p:cNvPicPr>
            <a:picLocks noChangeAspect="1"/>
          </p:cNvPicPr>
          <p:nvPr/>
        </p:nvPicPr>
        <p:blipFill rotWithShape="1">
          <a:blip r:embed="rId3">
            <a:extLst>
              <a:ext uri="{28A0092B-C50C-407E-A947-70E740481C1C}">
                <a14:useLocalDpi xmlns:a14="http://schemas.microsoft.com/office/drawing/2010/main" val="0"/>
              </a:ext>
            </a:extLst>
          </a:blip>
          <a:srcRect t="67618" b="11560"/>
          <a:stretch/>
        </p:blipFill>
        <p:spPr>
          <a:xfrm>
            <a:off x="431862" y="5301208"/>
            <a:ext cx="4191000" cy="936104"/>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647564" y="1124744"/>
            <a:ext cx="7848872" cy="3765108"/>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技术创业是</a:t>
            </a:r>
            <a:r>
              <a:rPr lang="zh-CN" altLang="en-US" sz="2000" b="0" dirty="0">
                <a:solidFill>
                  <a:srgbClr val="FF0000"/>
                </a:solidFill>
                <a:latin typeface="+mn-ea"/>
              </a:rPr>
              <a:t>科技成果商业化</a:t>
            </a:r>
            <a:r>
              <a:rPr lang="zh-CN" altLang="en-US" sz="2000" b="0" dirty="0">
                <a:latin typeface="+mn-ea"/>
              </a:rPr>
              <a:t>的重要方式，是连接技术发明、技术创新与新产品或新服务的桥梁，正日益成为经济发展的引擎和重要推动力。</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许多新兴国家甚至将其作为引领下一轮经济发展的驱动因素。尤其是在经济调整期，新技术的研发及其所衍生出的高科技创业企业将可能成为最终引领全球经济的力量。</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实践的发展推动着理论研究的前行，在此背景下有关技术创业的研究逐渐开始获得学者们的关注，成为创业与技术创新体系研究的重要课题之一。</a:t>
            </a:r>
            <a:endParaRPr lang="en-US" altLang="zh-CN" sz="2000" b="0" dirty="0">
              <a:latin typeface="+mn-ea"/>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4" name="图片 3">
            <a:extLst>
              <a:ext uri="{FF2B5EF4-FFF2-40B4-BE49-F238E27FC236}">
                <a16:creationId xmlns:a16="http://schemas.microsoft.com/office/drawing/2014/main" id="{D7FF8B2C-AB35-47A8-A05D-98B10352835F}"/>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648587" y="4889852"/>
            <a:ext cx="4191000" cy="1239788"/>
          </a:xfrm>
          <a:prstGeom prst="rect">
            <a:avLst/>
          </a:prstGeom>
        </p:spPr>
      </p:pic>
      <p:pic>
        <p:nvPicPr>
          <p:cNvPr id="8" name="图片 7">
            <a:extLst>
              <a:ext uri="{FF2B5EF4-FFF2-40B4-BE49-F238E27FC236}">
                <a16:creationId xmlns:a16="http://schemas.microsoft.com/office/drawing/2014/main" id="{A075E9C0-428E-4A07-96DE-29227DF6484C}"/>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457587" y="4889852"/>
            <a:ext cx="4191000" cy="1239788"/>
          </a:xfrm>
          <a:prstGeom prst="rect">
            <a:avLst/>
          </a:prstGeom>
        </p:spPr>
      </p:pic>
    </p:spTree>
    <p:extLst>
      <p:ext uri="{BB962C8B-B14F-4D97-AF65-F5344CB8AC3E}">
        <p14:creationId xmlns:p14="http://schemas.microsoft.com/office/powerpoint/2010/main" val="69267818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8082ED87-2881-4C4E-9D0A-4BF29D3F41A2}"/>
              </a:ext>
            </a:extLst>
          </p:cNvPr>
          <p:cNvSpPr txBox="1">
            <a:spLocks noChangeArrowheads="1"/>
          </p:cNvSpPr>
          <p:nvPr/>
        </p:nvSpPr>
        <p:spPr bwMode="auto">
          <a:xfrm>
            <a:off x="288343" y="1268760"/>
            <a:ext cx="8136904" cy="122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技术创业以一种可以盈利的方式将</a:t>
            </a:r>
            <a:r>
              <a:rPr lang="zh-CN" altLang="en-US" sz="2000" kern="0" dirty="0">
                <a:solidFill>
                  <a:srgbClr val="FF0000"/>
                </a:solidFill>
                <a:latin typeface="Times New Roman" panose="02020603050405020304" pitchFamily="18" charset="0"/>
                <a:cs typeface="Times New Roman" panose="02020603050405020304" pitchFamily="18" charset="0"/>
              </a:rPr>
              <a:t>技术</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商业</a:t>
            </a:r>
            <a:r>
              <a:rPr lang="zh-CN" altLang="en-US" sz="2000" b="0" kern="0" dirty="0">
                <a:latin typeface="Times New Roman" panose="02020603050405020304" pitchFamily="18" charset="0"/>
                <a:cs typeface="Times New Roman" panose="02020603050405020304" pitchFamily="18" charset="0"/>
              </a:rPr>
              <a:t>结合起来，同技术管理之间有着很强的知识联系，这将它与一般意义上的创业活动区分开来，体现出它的</a:t>
            </a:r>
            <a:r>
              <a:rPr lang="zh-CN" altLang="en-US" sz="2000" kern="0" dirty="0">
                <a:solidFill>
                  <a:srgbClr val="FF0000"/>
                </a:solidFill>
                <a:latin typeface="Times New Roman" panose="02020603050405020304" pitchFamily="18" charset="0"/>
                <a:cs typeface="Times New Roman" panose="02020603050405020304" pitchFamily="18" charset="0"/>
              </a:rPr>
              <a:t>独特性</a:t>
            </a:r>
            <a:r>
              <a:rPr lang="zh-CN" altLang="en-US" sz="2000" b="0" kern="0" dirty="0">
                <a:latin typeface="Times New Roman" panose="02020603050405020304" pitchFamily="18" charset="0"/>
                <a:cs typeface="Times New Roman" panose="02020603050405020304" pitchFamily="18" charset="0"/>
              </a:rPr>
              <a:t>：</a:t>
            </a:r>
          </a:p>
        </p:txBody>
      </p:sp>
      <p:sp>
        <p:nvSpPr>
          <p:cNvPr id="9" name="Rectangle 3">
            <a:extLst>
              <a:ext uri="{FF2B5EF4-FFF2-40B4-BE49-F238E27FC236}">
                <a16:creationId xmlns:a16="http://schemas.microsoft.com/office/drawing/2014/main" id="{6356938E-35C5-4A44-9AE4-2DC9FD34F031}"/>
              </a:ext>
            </a:extLst>
          </p:cNvPr>
          <p:cNvSpPr txBox="1">
            <a:spLocks noChangeArrowheads="1"/>
          </p:cNvSpPr>
          <p:nvPr/>
        </p:nvSpPr>
        <p:spPr bwMode="auto">
          <a:xfrm>
            <a:off x="539552" y="2905185"/>
            <a:ext cx="5400600" cy="289187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一方面：</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kern="0" dirty="0">
                <a:highlight>
                  <a:srgbClr val="FFFF00"/>
                </a:highlight>
                <a:latin typeface="Times New Roman" panose="02020603050405020304" pitchFamily="18" charset="0"/>
                <a:cs typeface="Times New Roman" panose="02020603050405020304" pitchFamily="18" charset="0"/>
              </a:rPr>
              <a:t>传统的创业研究</a:t>
            </a:r>
            <a:r>
              <a:rPr lang="zh-CN" altLang="en-US" sz="2000" b="0" kern="0" dirty="0">
                <a:latin typeface="Times New Roman" panose="02020603050405020304" pitchFamily="18" charset="0"/>
                <a:cs typeface="Times New Roman" panose="02020603050405020304" pitchFamily="18" charset="0"/>
              </a:rPr>
              <a:t>关注于</a:t>
            </a:r>
            <a:r>
              <a:rPr lang="zh-CN" altLang="en-US" sz="2000" b="0" kern="0" dirty="0">
                <a:solidFill>
                  <a:srgbClr val="FF0000"/>
                </a:solidFill>
                <a:latin typeface="Times New Roman" panose="02020603050405020304" pitchFamily="18" charset="0"/>
                <a:cs typeface="Times New Roman" panose="02020603050405020304" pitchFamily="18" charset="0"/>
              </a:rPr>
              <a:t>创业者与创业行为的独特性</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而</a:t>
            </a:r>
            <a:r>
              <a:rPr lang="zh-CN" altLang="en-US" sz="2000" kern="0" dirty="0">
                <a:highlight>
                  <a:srgbClr val="FFFF00"/>
                </a:highlight>
                <a:latin typeface="Times New Roman" panose="02020603050405020304" pitchFamily="18" charset="0"/>
                <a:cs typeface="Times New Roman" panose="02020603050405020304" pitchFamily="18" charset="0"/>
              </a:rPr>
              <a:t>技术创业</a:t>
            </a:r>
            <a:r>
              <a:rPr lang="zh-CN" altLang="en-US" sz="2000" b="0" kern="0" dirty="0">
                <a:latin typeface="Times New Roman" panose="02020603050405020304" pitchFamily="18" charset="0"/>
                <a:cs typeface="Times New Roman" panose="02020603050405020304" pitchFamily="18" charset="0"/>
              </a:rPr>
              <a:t>更强调</a:t>
            </a:r>
            <a:r>
              <a:rPr lang="zh-CN" altLang="en-US" sz="2000" b="0" kern="0" dirty="0">
                <a:solidFill>
                  <a:srgbClr val="FF0000"/>
                </a:solidFill>
                <a:latin typeface="Times New Roman" panose="02020603050405020304" pitchFamily="18" charset="0"/>
                <a:cs typeface="Times New Roman" panose="02020603050405020304" pitchFamily="18" charset="0"/>
              </a:rPr>
              <a:t>技术、产业技术环境和制度因素在新企业创建过程中的影响作用</a:t>
            </a:r>
            <a:r>
              <a:rPr lang="zh-CN" altLang="en-US" sz="2000" b="0" kern="0" dirty="0">
                <a:latin typeface="Times New Roman" panose="02020603050405020304" pitchFamily="18" charset="0"/>
                <a:cs typeface="Times New Roman" panose="02020603050405020304" pitchFamily="18" charset="0"/>
              </a:rPr>
              <a:t>，也就是说新技术企业的建立依赖于技术系统的建立以及它们所嵌入的制度环境。</a:t>
            </a:r>
            <a:endParaRPr lang="zh-CN" altLang="en-US" sz="2000" b="0" kern="0" dirty="0">
              <a:highlight>
                <a:srgbClr val="FFFF00"/>
              </a:highligh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6B0BD9E-18EE-4D56-9416-9DCEF54CD714}"/>
              </a:ext>
            </a:extLst>
          </p:cNvPr>
          <p:cNvPicPr>
            <a:picLocks noChangeAspect="1"/>
          </p:cNvPicPr>
          <p:nvPr/>
        </p:nvPicPr>
        <p:blipFill rotWithShape="1">
          <a:blip r:embed="rId3"/>
          <a:srcRect l="16468" t="6706" r="14944" b="6706"/>
          <a:stretch/>
        </p:blipFill>
        <p:spPr>
          <a:xfrm>
            <a:off x="6493392" y="3068960"/>
            <a:ext cx="1931855" cy="2232365"/>
          </a:xfrm>
          <a:prstGeom prst="rect">
            <a:avLst/>
          </a:prstGeom>
        </p:spPr>
      </p:pic>
    </p:spTree>
    <p:extLst>
      <p:ext uri="{BB962C8B-B14F-4D97-AF65-F5344CB8AC3E}">
        <p14:creationId xmlns:p14="http://schemas.microsoft.com/office/powerpoint/2010/main" val="2793400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575556" y="1196752"/>
            <a:ext cx="7992888" cy="4176464"/>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另一方面，新技术作为有价值的创业机会最重要的来源，在机会的属性上具有一定的</a:t>
            </a:r>
            <a:r>
              <a:rPr lang="zh-CN" altLang="en-US" sz="2000" kern="0" dirty="0">
                <a:latin typeface="Times New Roman" panose="02020603050405020304" pitchFamily="18" charset="0"/>
                <a:cs typeface="Times New Roman" panose="02020603050405020304" pitchFamily="18" charset="0"/>
              </a:rPr>
              <a:t>独特性</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b="0" kern="0" dirty="0">
                <a:solidFill>
                  <a:srgbClr val="FF0000"/>
                </a:solidFill>
                <a:latin typeface="Times New Roman" panose="02020603050405020304" pitchFamily="18" charset="0"/>
                <a:cs typeface="Times New Roman" panose="02020603050405020304" pitchFamily="18" charset="0"/>
              </a:rPr>
              <a:t>机会窗口的短暂性。</a:t>
            </a:r>
            <a:r>
              <a:rPr lang="zh-CN" altLang="en-US" sz="2000" b="0" kern="0" dirty="0">
                <a:latin typeface="Times New Roman" panose="02020603050405020304" pitchFamily="18" charset="0"/>
                <a:cs typeface="Times New Roman" panose="02020603050405020304" pitchFamily="18" charset="0"/>
              </a:rPr>
              <a:t>当其他企业认识到新技术的潜力并致力于模仿这种机会时，机会的价值就会迅速降低。</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b="0" kern="0" dirty="0">
                <a:solidFill>
                  <a:srgbClr val="FF0000"/>
                </a:solidFill>
                <a:latin typeface="Times New Roman" panose="02020603050405020304" pitchFamily="18" charset="0"/>
                <a:cs typeface="Times New Roman" panose="02020603050405020304" pitchFamily="18" charset="0"/>
              </a:rPr>
              <a:t>竞争对手可以采用能够替代现有新技术的并行技术开发路径，导致更加新颖的新技术替代最初的新技术</a:t>
            </a:r>
            <a:r>
              <a:rPr lang="zh-CN" altLang="en-US" sz="2000" b="0" kern="0" dirty="0">
                <a:latin typeface="Times New Roman" panose="02020603050405020304" pitchFamily="18" charset="0"/>
                <a:cs typeface="Times New Roman" panose="02020603050405020304" pitchFamily="18" charset="0"/>
              </a:rPr>
              <a:t>（如果它没有被迅速商业化）。因此新技术企业面临着特有的成长性管理挑战和约束，它的发展依赖于能否获得促进技术开发的诀窍或资源，以实现快速成长，并降低技术不确定性和管理知识流的活动。</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b="0" kern="0" dirty="0">
                <a:solidFill>
                  <a:srgbClr val="FF0000"/>
                </a:solidFill>
                <a:latin typeface="Times New Roman" panose="02020603050405020304" pitchFamily="18" charset="0"/>
                <a:cs typeface="Times New Roman" panose="02020603050405020304" pitchFamily="18" charset="0"/>
              </a:rPr>
              <a:t>新技术的商业化受到专利保护强度以及互补性资产可得性的严重制约。</a:t>
            </a:r>
            <a:endParaRPr lang="en-US" altLang="zh-CN" sz="2000" b="0" kern="0" dirty="0">
              <a:latin typeface="+mn-ea"/>
            </a:endParaRPr>
          </a:p>
        </p:txBody>
      </p:sp>
      <p:sp>
        <p:nvSpPr>
          <p:cNvPr id="2" name="矩形: 圆角 1">
            <a:extLst>
              <a:ext uri="{FF2B5EF4-FFF2-40B4-BE49-F238E27FC236}">
                <a16:creationId xmlns:a16="http://schemas.microsoft.com/office/drawing/2014/main" id="{9A536683-3BB2-4C08-B2C9-18305ED4E846}"/>
              </a:ext>
            </a:extLst>
          </p:cNvPr>
          <p:cNvSpPr/>
          <p:nvPr/>
        </p:nvSpPr>
        <p:spPr>
          <a:xfrm>
            <a:off x="575556" y="5445224"/>
            <a:ext cx="7992888" cy="74221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chemeClr val="tx1"/>
                </a:solidFill>
              </a:rPr>
              <a:t>在理解技术创业活动时，应更多地吸收</a:t>
            </a:r>
            <a:r>
              <a:rPr lang="zh-CN" altLang="en-US" sz="2000" b="1" dirty="0">
                <a:solidFill>
                  <a:srgbClr val="FF0000"/>
                </a:solidFill>
              </a:rPr>
              <a:t>技术战略</a:t>
            </a:r>
            <a:r>
              <a:rPr lang="zh-CN" altLang="en-US" sz="2000" b="1" dirty="0">
                <a:solidFill>
                  <a:schemeClr val="tx1"/>
                </a:solidFill>
              </a:rPr>
              <a:t>、</a:t>
            </a:r>
            <a:r>
              <a:rPr lang="zh-CN" altLang="en-US" sz="2000" b="1" dirty="0">
                <a:solidFill>
                  <a:srgbClr val="FF0000"/>
                </a:solidFill>
              </a:rPr>
              <a:t>技术管理</a:t>
            </a:r>
            <a:r>
              <a:rPr lang="zh-CN" altLang="en-US" sz="2000" b="1" dirty="0">
                <a:solidFill>
                  <a:schemeClr val="tx1"/>
                </a:solidFill>
              </a:rPr>
              <a:t>、</a:t>
            </a:r>
            <a:r>
              <a:rPr lang="zh-CN" altLang="en-US" sz="2000" b="1" dirty="0">
                <a:solidFill>
                  <a:srgbClr val="FF0000"/>
                </a:solidFill>
              </a:rPr>
              <a:t>技术经济学</a:t>
            </a:r>
            <a:r>
              <a:rPr lang="zh-CN" altLang="en-US" sz="2000" b="1" dirty="0">
                <a:solidFill>
                  <a:schemeClr val="tx1"/>
                </a:solidFill>
              </a:rPr>
              <a:t>以及</a:t>
            </a:r>
            <a:r>
              <a:rPr lang="zh-CN" altLang="en-US" sz="2000" b="1" dirty="0">
                <a:solidFill>
                  <a:srgbClr val="FF0000"/>
                </a:solidFill>
              </a:rPr>
              <a:t>技术社会学</a:t>
            </a:r>
            <a:r>
              <a:rPr lang="zh-CN" altLang="en-US" sz="2000" b="1" dirty="0">
                <a:solidFill>
                  <a:schemeClr val="tx1"/>
                </a:solidFill>
              </a:rPr>
              <a:t>等领域的理论。</a:t>
            </a:r>
          </a:p>
        </p:txBody>
      </p:sp>
      <p:pic>
        <p:nvPicPr>
          <p:cNvPr id="3" name="图片 2">
            <a:extLst>
              <a:ext uri="{FF2B5EF4-FFF2-40B4-BE49-F238E27FC236}">
                <a16:creationId xmlns:a16="http://schemas.microsoft.com/office/drawing/2014/main" id="{3F6DAE4D-4CE5-4326-80BC-AF08058F0234}"/>
              </a:ext>
            </a:extLst>
          </p:cNvPr>
          <p:cNvPicPr>
            <a:picLocks noChangeAspect="1"/>
          </p:cNvPicPr>
          <p:nvPr/>
        </p:nvPicPr>
        <p:blipFill rotWithShape="1">
          <a:blip r:embed="rId3">
            <a:extLst>
              <a:ext uri="{28A0092B-C50C-407E-A947-70E740481C1C}">
                <a14:useLocalDpi xmlns:a14="http://schemas.microsoft.com/office/drawing/2010/main" val="0"/>
              </a:ext>
            </a:extLst>
          </a:blip>
          <a:srcRect t="3801" b="81500"/>
          <a:stretch/>
        </p:blipFill>
        <p:spPr>
          <a:xfrm>
            <a:off x="179512" y="12864"/>
            <a:ext cx="4742739" cy="1008112"/>
          </a:xfrm>
          <a:prstGeom prst="rect">
            <a:avLst/>
          </a:prstGeom>
        </p:spPr>
      </p:pic>
    </p:spTree>
    <p:extLst>
      <p:ext uri="{BB962C8B-B14F-4D97-AF65-F5344CB8AC3E}">
        <p14:creationId xmlns:p14="http://schemas.microsoft.com/office/powerpoint/2010/main" val="14025346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AC8E9-55AE-40AE-A5FA-A7E3072C2314}"/>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如何安排和制定一次行动的执行方案？</a:t>
            </a:r>
          </a:p>
        </p:txBody>
      </p:sp>
      <p:sp>
        <p:nvSpPr>
          <p:cNvPr id="3" name="内容占位符 2">
            <a:extLst>
              <a:ext uri="{FF2B5EF4-FFF2-40B4-BE49-F238E27FC236}">
                <a16:creationId xmlns:a16="http://schemas.microsoft.com/office/drawing/2014/main" id="{35F1131C-D472-4012-BA53-30B87C6E1E48}"/>
              </a:ext>
            </a:extLst>
          </p:cNvPr>
          <p:cNvSpPr>
            <a:spLocks noGrp="1"/>
          </p:cNvSpPr>
          <p:nvPr>
            <p:ph idx="1"/>
          </p:nvPr>
        </p:nvSpPr>
        <p:spPr/>
        <p:txBody>
          <a:bodyPr/>
          <a:lstStyle/>
          <a:p>
            <a:r>
              <a:rPr lang="zh-CN" altLang="en-US" sz="2400" b="0" dirty="0">
                <a:latin typeface="楷体" panose="02010609060101010101" pitchFamily="49" charset="-122"/>
                <a:ea typeface="楷体" panose="02010609060101010101" pitchFamily="49" charset="-122"/>
              </a:rPr>
              <a:t>第一步：深思熟虑的任务目标、使命作用、战略策略</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第二步：按人定岗、设置临时岗位职责和组织内分工、制定协作背后的利益共享和分成规则、超前激励、过程激励</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第三步：实时通讯、灵活的行动场所和时间、人员下分业务和跟单场合、双线并轨（一条是总办公室负责搜集和整理、下发联络信息，另一条是单线和组织内任意两点间的实时沟通、保障信息真实、重要信息需要双线确认授权跨部门和越级调用资源权限）</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第四步：一次行动中出现的多人协作的奖金打包下发总协调人或负责人，领导多次轮换</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第五步：庆功仪式、大排档烧烤、炸鸡啤酒、或者现金转账、微信群红包、公开金额和对象、平均分配作为收尾</a:t>
            </a:r>
          </a:p>
        </p:txBody>
      </p:sp>
      <p:sp>
        <p:nvSpPr>
          <p:cNvPr id="4" name="页脚占位符 3">
            <a:extLst>
              <a:ext uri="{FF2B5EF4-FFF2-40B4-BE49-F238E27FC236}">
                <a16:creationId xmlns:a16="http://schemas.microsoft.com/office/drawing/2014/main" id="{02214DE6-0A61-4041-B56C-D94A751D8014}"/>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76996233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61083" y="1556792"/>
            <a:ext cx="8208912" cy="244827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技术创新的价值需要通过进入市场转化为商业利润，通过新企业的生存和成长最终转化为更广意义上的经济和社会价值，诸如推动产业升级、技术换代以及带动就业等。</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但事实上，</a:t>
            </a:r>
            <a:r>
              <a:rPr lang="zh-CN" altLang="en-US" sz="2000" dirty="0">
                <a:solidFill>
                  <a:srgbClr val="FF0000"/>
                </a:solidFill>
                <a:latin typeface="Times New Roman" panose="02020603050405020304" pitchFamily="18" charset="0"/>
                <a:cs typeface="Times New Roman" panose="02020603050405020304" pitchFamily="18" charset="0"/>
              </a:rPr>
              <a:t>新技术企业的失败率极高</a:t>
            </a:r>
            <a:r>
              <a:rPr lang="zh-CN" altLang="en-US" sz="2000" b="0" dirty="0">
                <a:latin typeface="Times New Roman" panose="02020603050405020304" pitchFamily="18" charset="0"/>
                <a:cs typeface="Times New Roman" panose="02020603050405020304" pitchFamily="18" charset="0"/>
              </a:rPr>
              <a:t>，很多生存下来的新企业也仅仅是“勉强度日”，远远达不到熊彼特所说的具有</a:t>
            </a:r>
            <a:r>
              <a:rPr lang="zh-CN" altLang="en-US" sz="2000" b="0" dirty="0">
                <a:solidFill>
                  <a:srgbClr val="FF0000"/>
                </a:solidFill>
                <a:latin typeface="Times New Roman" panose="02020603050405020304" pitchFamily="18" charset="0"/>
                <a:cs typeface="Times New Roman" panose="02020603050405020304" pitchFamily="18" charset="0"/>
              </a:rPr>
              <a:t>创新</a:t>
            </a:r>
            <a:r>
              <a:rPr lang="zh-CN" altLang="en-US" sz="2000" b="0" dirty="0">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成长导向</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财富积累</a:t>
            </a:r>
            <a:r>
              <a:rPr lang="zh-CN" altLang="en-US" sz="2000" b="0" dirty="0">
                <a:latin typeface="Times New Roman" panose="02020603050405020304" pitchFamily="18" charset="0"/>
                <a:cs typeface="Times New Roman" panose="02020603050405020304" pitchFamily="18" charset="0"/>
              </a:rPr>
              <a:t>特征的新企业标准。</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1224136"/>
          </a:xfrm>
        </p:spPr>
        <p:txBody>
          <a:bodyPr/>
          <a:lstStyle/>
          <a:p>
            <a:pPr>
              <a:lnSpc>
                <a:spcPts val="3360"/>
              </a:lnSpc>
              <a:spcBef>
                <a:spcPts val="600"/>
              </a:spcBef>
            </a:pPr>
            <a:r>
              <a:rPr lang="en-US" altLang="zh-CN" sz="2800" b="0" dirty="0">
                <a:latin typeface="微软雅黑" panose="020B0503020204020204" pitchFamily="34" charset="-122"/>
                <a:ea typeface="微软雅黑" panose="020B0503020204020204" pitchFamily="34" charset="-122"/>
              </a:rPr>
              <a:t>3.2 </a:t>
            </a:r>
            <a:r>
              <a:rPr lang="zh-CN" altLang="en-US" sz="2800" b="0" dirty="0">
                <a:latin typeface="微软雅黑" panose="020B0503020204020204" pitchFamily="34" charset="-122"/>
                <a:ea typeface="微软雅黑" panose="020B0503020204020204" pitchFamily="34" charset="-122"/>
              </a:rPr>
              <a:t>技术创业企业的生存与成长</a:t>
            </a:r>
            <a:r>
              <a:rPr lang="en-US" altLang="zh-CN" sz="2800" b="0" dirty="0">
                <a:latin typeface="微软雅黑" panose="020B0503020204020204" pitchFamily="34" charset="-122"/>
                <a:ea typeface="微软雅黑" panose="020B0503020204020204" pitchFamily="34" charset="-122"/>
              </a:rPr>
              <a:t/>
            </a:r>
            <a:br>
              <a:rPr lang="en-US" altLang="zh-CN" sz="2800" b="0" dirty="0">
                <a:latin typeface="微软雅黑" panose="020B0503020204020204" pitchFamily="34" charset="-122"/>
                <a:ea typeface="微软雅黑" panose="020B0503020204020204" pitchFamily="34" charset="-122"/>
              </a:rPr>
            </a:br>
            <a:r>
              <a:rPr lang="en-US" altLang="zh-CN" sz="28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基于初始条件视角下的经典文献研究</a:t>
            </a:r>
            <a:endParaRPr lang="zh-CN" altLang="en-US" sz="2800" b="0"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7A6F38F9-1446-47E7-9817-2B06352B3190}"/>
              </a:ext>
            </a:extLst>
          </p:cNvPr>
          <p:cNvSpPr txBox="1">
            <a:spLocks noChangeArrowheads="1"/>
          </p:cNvSpPr>
          <p:nvPr/>
        </p:nvSpPr>
        <p:spPr bwMode="auto">
          <a:xfrm>
            <a:off x="3347864" y="4005064"/>
            <a:ext cx="4807663" cy="2197110"/>
          </a:xfrm>
          <a:prstGeom prst="rect">
            <a:avLst/>
          </a:prstGeom>
          <a:noFill/>
          <a:ln w="190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究其原因，</a:t>
            </a:r>
            <a:r>
              <a:rPr lang="zh-CN" altLang="en-US" sz="2000" kern="0" dirty="0">
                <a:solidFill>
                  <a:srgbClr val="FF0000"/>
                </a:solidFill>
                <a:latin typeface="Times New Roman" panose="02020603050405020304" pitchFamily="18" charset="0"/>
                <a:cs typeface="Times New Roman" panose="02020603050405020304" pitchFamily="18" charset="0"/>
              </a:rPr>
              <a:t>斯廷施凯姆</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1965</a:t>
            </a:r>
            <a:r>
              <a:rPr lang="zh-CN" altLang="en-US" sz="2000" b="0" kern="0" dirty="0">
                <a:latin typeface="Times New Roman" panose="02020603050405020304" pitchFamily="18" charset="0"/>
                <a:cs typeface="Times New Roman" panose="02020603050405020304" pitchFamily="18" charset="0"/>
              </a:rPr>
              <a:t>）发现新创企业的组织成员由于无法很快适应新的角色与工作关系，且相对于外部购买者和供应</a:t>
            </a:r>
            <a:r>
              <a:rPr lang="zh-CN" altLang="en-US" sz="2000" b="0" kern="0" dirty="0">
                <a:latin typeface="+mn-ea"/>
              </a:rPr>
              <a:t>商来讲缺乏以往的成功记录，因此很容易失败，并将这种原因归结为“</a:t>
            </a:r>
            <a:r>
              <a:rPr lang="zh-CN" altLang="en-US" sz="2000" kern="0" dirty="0">
                <a:solidFill>
                  <a:srgbClr val="FF0000"/>
                </a:solidFill>
                <a:latin typeface="+mn-ea"/>
              </a:rPr>
              <a:t>新进入缺陷</a:t>
            </a:r>
            <a:r>
              <a:rPr lang="zh-CN" altLang="en-US" sz="2000" b="0" kern="0" dirty="0">
                <a:latin typeface="+mn-ea"/>
              </a:rPr>
              <a:t>”。</a:t>
            </a:r>
            <a:endParaRPr lang="en-US" altLang="zh-CN" sz="2000" b="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9B07347-24A6-40DA-AE47-0D3522323057}"/>
              </a:ext>
            </a:extLst>
          </p:cNvPr>
          <p:cNvPicPr>
            <a:picLocks noChangeAspect="1"/>
          </p:cNvPicPr>
          <p:nvPr/>
        </p:nvPicPr>
        <p:blipFill>
          <a:blip r:embed="rId3"/>
          <a:stretch>
            <a:fillRect/>
          </a:stretch>
        </p:blipFill>
        <p:spPr>
          <a:xfrm>
            <a:off x="683568" y="4113075"/>
            <a:ext cx="1990092" cy="1981087"/>
          </a:xfrm>
          <a:prstGeom prst="rect">
            <a:avLst/>
          </a:prstGeom>
        </p:spPr>
      </p:pic>
    </p:spTree>
    <p:extLst>
      <p:ext uri="{BB962C8B-B14F-4D97-AF65-F5344CB8AC3E}">
        <p14:creationId xmlns:p14="http://schemas.microsoft.com/office/powerpoint/2010/main" val="19428489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70BBE09B-CD1B-460C-A322-6C1848D5BE9B}"/>
              </a:ext>
            </a:extLst>
          </p:cNvPr>
          <p:cNvSpPr txBox="1">
            <a:spLocks noChangeArrowheads="1"/>
          </p:cNvSpPr>
          <p:nvPr/>
        </p:nvSpPr>
        <p:spPr bwMode="auto">
          <a:xfrm>
            <a:off x="469013" y="1291992"/>
            <a:ext cx="7992887" cy="2448272"/>
          </a:xfrm>
          <a:prstGeom prst="rect">
            <a:avLst/>
          </a:prstGeom>
          <a:solidFill>
            <a:srgbClr val="FFEFFA"/>
          </a:solidFill>
          <a:ln w="28575">
            <a:solidFill>
              <a:srgbClr val="FFC000"/>
            </a:solidFill>
            <a:prstDash val="lg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2000" b="0" kern="0" dirty="0">
                <a:latin typeface="+mn-ea"/>
              </a:rPr>
              <a:t>首先，新进入缺陷的提出针对的是普遍意义上的新创企业，并没有特别针对技术型创业企业。</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综合</a:t>
            </a:r>
            <a:r>
              <a:rPr lang="zh-CN" altLang="en-US" sz="2000" b="0" kern="0" dirty="0">
                <a:solidFill>
                  <a:srgbClr val="FF0000"/>
                </a:solidFill>
                <a:latin typeface="+mn-ea"/>
              </a:rPr>
              <a:t>技术创业的独特性</a:t>
            </a:r>
            <a:r>
              <a:rPr lang="zh-CN" altLang="en-US" sz="2000" b="0" kern="0" dirty="0">
                <a:latin typeface="+mn-ea"/>
              </a:rPr>
              <a:t>，诸如</a:t>
            </a:r>
            <a:r>
              <a:rPr lang="zh-CN" altLang="en-US" sz="2000" kern="0" dirty="0">
                <a:latin typeface="+mn-ea"/>
              </a:rPr>
              <a:t>技术窗口的短暂性</a:t>
            </a:r>
            <a:r>
              <a:rPr lang="zh-CN" altLang="en-US" sz="2000" b="0" kern="0" dirty="0">
                <a:latin typeface="+mn-ea"/>
              </a:rPr>
              <a:t>和</a:t>
            </a:r>
            <a:r>
              <a:rPr lang="zh-CN" altLang="en-US" sz="2000" kern="0" dirty="0">
                <a:latin typeface="+mn-ea"/>
              </a:rPr>
              <a:t>新技术内含的隐性知识</a:t>
            </a:r>
            <a:r>
              <a:rPr lang="zh-CN" altLang="en-US" sz="2000" b="0" kern="0" dirty="0">
                <a:latin typeface="+mn-ea"/>
              </a:rPr>
              <a:t>使得新技术企业的生命周期相比一般的新创企业大大缩短，如果不能在短期内提取技术创新的商业价值，实现快速成长的话，就很可能因为技术的更新换代或市场不接受而使新企业遭受失败。</a:t>
            </a:r>
            <a:endParaRPr lang="en-US" altLang="zh-CN" sz="2000" b="0" kern="0" dirty="0">
              <a:latin typeface="+mn-ea"/>
            </a:endParaRPr>
          </a:p>
        </p:txBody>
      </p:sp>
      <p:pic>
        <p:nvPicPr>
          <p:cNvPr id="3" name="图片 2">
            <a:extLst>
              <a:ext uri="{FF2B5EF4-FFF2-40B4-BE49-F238E27FC236}">
                <a16:creationId xmlns:a16="http://schemas.microsoft.com/office/drawing/2014/main" id="{35894569-EA78-4BC6-A54F-C9098E0D8029}"/>
              </a:ext>
            </a:extLst>
          </p:cNvPr>
          <p:cNvPicPr>
            <a:picLocks noChangeAspect="1"/>
          </p:cNvPicPr>
          <p:nvPr/>
        </p:nvPicPr>
        <p:blipFill rotWithShape="1">
          <a:blip r:embed="rId3"/>
          <a:srcRect t="40120" r="2040" b="38176"/>
          <a:stretch/>
        </p:blipFill>
        <p:spPr>
          <a:xfrm>
            <a:off x="611560" y="4411723"/>
            <a:ext cx="3472183" cy="1367829"/>
          </a:xfrm>
          <a:prstGeom prst="rect">
            <a:avLst/>
          </a:prstGeom>
        </p:spPr>
      </p:pic>
      <p:pic>
        <p:nvPicPr>
          <p:cNvPr id="5" name="图片 4">
            <a:extLst>
              <a:ext uri="{FF2B5EF4-FFF2-40B4-BE49-F238E27FC236}">
                <a16:creationId xmlns:a16="http://schemas.microsoft.com/office/drawing/2014/main" id="{C3DE7F45-6D59-488A-9A2B-C9AC1F904235}"/>
              </a:ext>
            </a:extLst>
          </p:cNvPr>
          <p:cNvPicPr>
            <a:picLocks noChangeAspect="1"/>
          </p:cNvPicPr>
          <p:nvPr/>
        </p:nvPicPr>
        <p:blipFill rotWithShape="1">
          <a:blip r:embed="rId4">
            <a:extLst>
              <a:ext uri="{28A0092B-C50C-407E-A947-70E740481C1C}">
                <a14:useLocalDpi xmlns:a14="http://schemas.microsoft.com/office/drawing/2010/main" val="0"/>
              </a:ext>
            </a:extLst>
          </a:blip>
          <a:srcRect l="10796" t="60500" r="7974" b="22700"/>
          <a:stretch/>
        </p:blipFill>
        <p:spPr>
          <a:xfrm>
            <a:off x="4465457" y="4411723"/>
            <a:ext cx="3725679" cy="1370005"/>
          </a:xfrm>
          <a:prstGeom prst="rect">
            <a:avLst/>
          </a:prstGeom>
        </p:spPr>
      </p:pic>
      <p:sp>
        <p:nvSpPr>
          <p:cNvPr id="2" name="Rectangle 3">
            <a:extLst>
              <a:ext uri="{FF2B5EF4-FFF2-40B4-BE49-F238E27FC236}">
                <a16:creationId xmlns:a16="http://schemas.microsoft.com/office/drawing/2014/main" id="{13B4EAD5-AC9C-436E-86DF-F3036199A3A4}"/>
              </a:ext>
            </a:extLst>
          </p:cNvPr>
          <p:cNvSpPr txBox="1">
            <a:spLocks noChangeArrowheads="1"/>
          </p:cNvSpPr>
          <p:nvPr/>
        </p:nvSpPr>
        <p:spPr bwMode="auto">
          <a:xfrm>
            <a:off x="323528" y="622529"/>
            <a:ext cx="7992887" cy="40481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但是：</a:t>
            </a:r>
            <a:endParaRPr lang="en-US" altLang="zh-CN" sz="2000" b="0" kern="0" dirty="0">
              <a:latin typeface="+mn-ea"/>
            </a:endParaRPr>
          </a:p>
        </p:txBody>
      </p:sp>
    </p:spTree>
    <p:extLst>
      <p:ext uri="{BB962C8B-B14F-4D97-AF65-F5344CB8AC3E}">
        <p14:creationId xmlns:p14="http://schemas.microsoft.com/office/powerpoint/2010/main" val="18020138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1160408" y="1247844"/>
            <a:ext cx="7455244" cy="2237432"/>
          </a:xfrm>
          <a:solidFill>
            <a:srgbClr val="F7F1E7"/>
          </a:solidFill>
          <a:ln w="28575">
            <a:solidFill>
              <a:srgbClr val="00B0F0"/>
            </a:solidFill>
            <a:prstDash val="lgDashDot"/>
          </a:ln>
        </p:spPr>
        <p:txBody>
          <a:bodyPr/>
          <a:lstStyle/>
          <a:p>
            <a:pPr marL="457200" indent="-457200" algn="just">
              <a:lnSpc>
                <a:spcPts val="2800"/>
              </a:lnSpc>
              <a:spcBef>
                <a:spcPts val="600"/>
              </a:spcBef>
              <a:spcAft>
                <a:spcPts val="0"/>
              </a:spcAft>
              <a:buFont typeface="+mj-ea"/>
              <a:buAutoNum type="circleNumDbPlain" startAt="2"/>
              <a:defRPr/>
            </a:pPr>
            <a:r>
              <a:rPr lang="zh-CN" altLang="en-US" sz="2000" b="0" dirty="0">
                <a:latin typeface="Times New Roman" panose="02020603050405020304" pitchFamily="18" charset="0"/>
                <a:cs typeface="Times New Roman" panose="02020603050405020304" pitchFamily="18" charset="0"/>
              </a:rPr>
              <a:t>其次，技术创新的本质是为了获取商业利润，而单一的创新技术是无法撬动价值链的整体价值的，因此新技术企业必须拥有能够将创新引入市场的互补性资产的支持，例如生产能力、分销渠道、客户及供应商关系以及售后服务等。</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dirty="0">
                <a:latin typeface="Times New Roman" panose="02020603050405020304" pitchFamily="18" charset="0"/>
                <a:cs typeface="Times New Roman" panose="02020603050405020304" pitchFamily="18" charset="0"/>
              </a:rPr>
              <a:t>但新企业通常只有</a:t>
            </a:r>
            <a:r>
              <a:rPr lang="zh-CN" altLang="en-US" sz="1800" dirty="0">
                <a:solidFill>
                  <a:srgbClr val="FF0000"/>
                </a:solidFill>
                <a:latin typeface="Times New Roman" panose="02020603050405020304" pitchFamily="18" charset="0"/>
                <a:cs typeface="Times New Roman" panose="02020603050405020304" pitchFamily="18" charset="0"/>
              </a:rPr>
              <a:t>很少的资源禀赋</a:t>
            </a:r>
            <a:r>
              <a:rPr lang="zh-CN" altLang="en-US" sz="1800" b="0" dirty="0">
                <a:latin typeface="Times New Roman" panose="02020603050405020304" pitchFamily="18" charset="0"/>
                <a:cs typeface="Times New Roman" panose="02020603050405020304" pitchFamily="18" charset="0"/>
              </a:rPr>
              <a:t>，无力支撑更多的互补性资产的投资，从而会影响其独享技术创新利润的能力，加大了其失败的风险。</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1511D4BA-417B-4561-AA6D-993CC0CF0006}"/>
              </a:ext>
            </a:extLst>
          </p:cNvPr>
          <p:cNvSpPr txBox="1">
            <a:spLocks noChangeArrowheads="1"/>
          </p:cNvSpPr>
          <p:nvPr/>
        </p:nvSpPr>
        <p:spPr bwMode="auto">
          <a:xfrm>
            <a:off x="333610" y="3813283"/>
            <a:ext cx="7544046" cy="2237432"/>
          </a:xfrm>
          <a:prstGeom prst="rect">
            <a:avLst/>
          </a:prstGeom>
          <a:solidFill>
            <a:schemeClr val="bg1">
              <a:lumMod val="95000"/>
            </a:schemeClr>
          </a:solidFill>
          <a:ln w="28575">
            <a:solidFill>
              <a:srgbClr val="92D050"/>
            </a:solidFill>
            <a:prstDash val="lg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0"/>
              </a:spcAft>
              <a:buFont typeface="+mj-ea"/>
              <a:buAutoNum type="circleNumDbPlain" startAt="3"/>
              <a:defRPr/>
            </a:pPr>
            <a:r>
              <a:rPr lang="zh-CN" altLang="en-US" sz="2000" b="0" kern="0" dirty="0">
                <a:latin typeface="Times New Roman" panose="02020603050405020304" pitchFamily="18" charset="0"/>
                <a:cs typeface="Times New Roman" panose="02020603050405020304" pitchFamily="18" charset="0"/>
              </a:rPr>
              <a:t>最后，新进入缺陷的观点忽视了这样一个问题：同样是处在初创期的新企业，在绩效表现上却有巨大差异，有的在短期内实现了快速成长，而有的走向失败，或仅仅是能够生存下来。</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因此尝试新的解释视角，</a:t>
            </a:r>
            <a:r>
              <a:rPr lang="zh-CN" altLang="en-US" sz="1800" kern="0" dirty="0">
                <a:solidFill>
                  <a:srgbClr val="FF0000"/>
                </a:solidFill>
                <a:latin typeface="Times New Roman" panose="02020603050405020304" pitchFamily="18" charset="0"/>
                <a:cs typeface="Times New Roman" panose="02020603050405020304" pitchFamily="18" charset="0"/>
              </a:rPr>
              <a:t>结合技术型新企业的独特性</a:t>
            </a:r>
            <a:r>
              <a:rPr lang="zh-CN" altLang="en-US" sz="1800" b="0" kern="0" dirty="0">
                <a:latin typeface="Times New Roman" panose="02020603050405020304" pitchFamily="18" charset="0"/>
                <a:cs typeface="Times New Roman" panose="02020603050405020304" pitchFamily="18" charset="0"/>
              </a:rPr>
              <a:t>来解释新企业的初期生存与成长，以及尝试识别并培育出具有高成长潜力的技术型创业企业显得迫切而有意义。</a:t>
            </a:r>
          </a:p>
        </p:txBody>
      </p:sp>
      <p:pic>
        <p:nvPicPr>
          <p:cNvPr id="4" name="图片 3">
            <a:extLst>
              <a:ext uri="{FF2B5EF4-FFF2-40B4-BE49-F238E27FC236}">
                <a16:creationId xmlns:a16="http://schemas.microsoft.com/office/drawing/2014/main" id="{B2EE4CB6-40C2-4D3C-835D-5CFBBDFFC80B}"/>
              </a:ext>
            </a:extLst>
          </p:cNvPr>
          <p:cNvPicPr>
            <a:picLocks noChangeAspect="1"/>
          </p:cNvPicPr>
          <p:nvPr/>
        </p:nvPicPr>
        <p:blipFill rotWithShape="1">
          <a:blip r:embed="rId3">
            <a:extLst>
              <a:ext uri="{28A0092B-C50C-407E-A947-70E740481C1C}">
                <a14:useLocalDpi xmlns:a14="http://schemas.microsoft.com/office/drawing/2010/main" val="0"/>
              </a:ext>
            </a:extLst>
          </a:blip>
          <a:srcRect l="40929" t="36365" r="36392" b="31820"/>
          <a:stretch/>
        </p:blipFill>
        <p:spPr>
          <a:xfrm>
            <a:off x="-9768" y="1408409"/>
            <a:ext cx="1168792" cy="1636309"/>
          </a:xfrm>
          <a:prstGeom prst="rect">
            <a:avLst/>
          </a:prstGeom>
        </p:spPr>
      </p:pic>
      <p:pic>
        <p:nvPicPr>
          <p:cNvPr id="5" name="图片 4">
            <a:extLst>
              <a:ext uri="{FF2B5EF4-FFF2-40B4-BE49-F238E27FC236}">
                <a16:creationId xmlns:a16="http://schemas.microsoft.com/office/drawing/2014/main" id="{C0859E6C-E312-4C8D-8745-E2D1E2247D61}"/>
              </a:ext>
            </a:extLst>
          </p:cNvPr>
          <p:cNvPicPr>
            <a:picLocks noChangeAspect="1"/>
          </p:cNvPicPr>
          <p:nvPr/>
        </p:nvPicPr>
        <p:blipFill rotWithShape="1">
          <a:blip r:embed="rId4"/>
          <a:srcRect l="35953" t="61550" r="46559" b="22646"/>
          <a:stretch/>
        </p:blipFill>
        <p:spPr>
          <a:xfrm>
            <a:off x="8028384" y="4293096"/>
            <a:ext cx="936104" cy="1504077"/>
          </a:xfrm>
          <a:prstGeom prst="rect">
            <a:avLst/>
          </a:prstGeom>
        </p:spPr>
      </p:pic>
    </p:spTree>
    <p:extLst>
      <p:ext uri="{BB962C8B-B14F-4D97-AF65-F5344CB8AC3E}">
        <p14:creationId xmlns:p14="http://schemas.microsoft.com/office/powerpoint/2010/main" val="22735417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647564" y="1143932"/>
            <a:ext cx="7848872" cy="2376264"/>
          </a:xfrm>
        </p:spPr>
        <p:txBody>
          <a:bodyPr/>
          <a:lstStyle/>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斯廷施凯姆（</a:t>
            </a:r>
            <a:r>
              <a:rPr lang="en-US" altLang="zh-CN" sz="2000" b="0" dirty="0">
                <a:latin typeface="Times New Roman" panose="02020603050405020304" pitchFamily="18" charset="0"/>
                <a:cs typeface="Times New Roman" panose="02020603050405020304" pitchFamily="18" charset="0"/>
              </a:rPr>
              <a:t>1965</a:t>
            </a:r>
            <a:r>
              <a:rPr lang="zh-CN" altLang="en-US" sz="2000" b="0" dirty="0">
                <a:latin typeface="Times New Roman" panose="02020603050405020304" pitchFamily="18" charset="0"/>
                <a:cs typeface="Times New Roman" panose="02020603050405020304" pitchFamily="18" charset="0"/>
              </a:rPr>
              <a:t>）还关注到了一个富有新意的现象：</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新企业会受到其创建时情况的影响，如环境条件、资源水平、初始战略等要素。</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在创建之后，出于组织对效率的追求，或是受到传统、嵌入性利益、思想体系的情性驱使，或是因为缺乏竞争等原因，初始的结构（或其中一部分）会继续发挥作用。</a:t>
            </a:r>
            <a:endParaRPr lang="en-US" altLang="zh-CN" sz="2000" b="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B82F8796-4D4D-49A9-B8D2-44DBCD3CB102}"/>
              </a:ext>
            </a:extLst>
          </p:cNvPr>
          <p:cNvSpPr txBox="1">
            <a:spLocks noChangeArrowheads="1"/>
          </p:cNvSpPr>
          <p:nvPr/>
        </p:nvSpPr>
        <p:spPr bwMode="auto">
          <a:xfrm>
            <a:off x="3307524" y="3573090"/>
            <a:ext cx="5184576" cy="2736156"/>
          </a:xfrm>
          <a:prstGeom prst="rect">
            <a:avLst/>
          </a:prstGeom>
          <a:noFill/>
          <a:ln w="28575">
            <a:no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这些论证随后被组织生态学和创业领域的学者进一步深化，逐渐衍生出一个富有解释力的研究视角，即：</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solidFill>
                  <a:srgbClr val="FF0000"/>
                </a:solidFill>
                <a:latin typeface="Times New Roman" panose="02020603050405020304" pitchFamily="18" charset="0"/>
                <a:cs typeface="Times New Roman" panose="02020603050405020304" pitchFamily="18" charset="0"/>
              </a:rPr>
              <a:t>新企业在创建时的初始条件在很大程度上决定了其初期生存，并通过路径依赖的作用对新企业随后的生存和成长起到了极大影响作用。</a:t>
            </a:r>
            <a:endParaRPr lang="en-US" altLang="zh-CN" sz="2000" b="0" kern="0" dirty="0">
              <a:solidFill>
                <a:srgbClr val="FF0000"/>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D46B501-F757-44BB-8491-A47544DA9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717032"/>
            <a:ext cx="2448272" cy="2448272"/>
          </a:xfrm>
          <a:prstGeom prst="rect">
            <a:avLst/>
          </a:prstGeom>
        </p:spPr>
      </p:pic>
    </p:spTree>
    <p:extLst>
      <p:ext uri="{BB962C8B-B14F-4D97-AF65-F5344CB8AC3E}">
        <p14:creationId xmlns:p14="http://schemas.microsoft.com/office/powerpoint/2010/main" val="25476551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251520" y="1124744"/>
            <a:ext cx="8424936" cy="230425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他们在</a:t>
            </a:r>
            <a:r>
              <a:rPr lang="en-US" altLang="zh-CN" sz="2000" b="0" kern="0" dirty="0">
                <a:latin typeface="Times New Roman" panose="02020603050405020304" pitchFamily="18" charset="0"/>
                <a:cs typeface="Times New Roman" panose="02020603050405020304" pitchFamily="18" charset="0"/>
              </a:rPr>
              <a:t>1990</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组织成长：创业团队、初始战略与环境关系研究</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以美国半导体行业</a:t>
            </a:r>
            <a:r>
              <a:rPr lang="en-US" altLang="zh-CN" sz="2000" b="0" kern="0" dirty="0">
                <a:solidFill>
                  <a:srgbClr val="FF0000"/>
                </a:solidFill>
                <a:latin typeface="Times New Roman" panose="02020603050405020304" pitchFamily="18" charset="0"/>
                <a:cs typeface="Times New Roman" panose="02020603050405020304" pitchFamily="18" charset="0"/>
              </a:rPr>
              <a:t>1978~1988</a:t>
            </a:r>
            <a:r>
              <a:rPr lang="zh-CN" altLang="en-US" sz="2000" b="0" kern="0" dirty="0">
                <a:solidFill>
                  <a:srgbClr val="FF0000"/>
                </a:solidFill>
                <a:latin typeface="Times New Roman" panose="02020603050405020304" pitchFamily="18" charset="0"/>
                <a:cs typeface="Times New Roman" panose="02020603050405020304" pitchFamily="18" charset="0"/>
              </a:rPr>
              <a:t>年间的新创企业为例</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以美国半导体产业的新建企业为例，考察初创期的创业团队、初始战略和环境因素对新企业初期绩效的影响。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总体假设是初始环境、战略和高管团队对新企业的资源水平以及其成长具有重要的影响。具体来讲：</a:t>
            </a:r>
            <a:endParaRPr lang="en-US" altLang="zh-CN" sz="2000" b="0" kern="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0A3443E0-92AF-4CF6-877A-37C39B354F46}"/>
              </a:ext>
            </a:extLst>
          </p:cNvPr>
          <p:cNvPicPr>
            <a:picLocks noChangeAspect="1"/>
          </p:cNvPicPr>
          <p:nvPr/>
        </p:nvPicPr>
        <p:blipFill rotWithShape="1">
          <a:blip r:embed="rId2">
            <a:extLst>
              <a:ext uri="{28A0092B-C50C-407E-A947-70E740481C1C}">
                <a14:useLocalDpi xmlns:a14="http://schemas.microsoft.com/office/drawing/2010/main" val="0"/>
              </a:ext>
            </a:extLst>
          </a:blip>
          <a:srcRect l="6909" t="11445" r="5141"/>
          <a:stretch/>
        </p:blipFill>
        <p:spPr>
          <a:xfrm>
            <a:off x="6598563" y="3886463"/>
            <a:ext cx="1923538" cy="1936787"/>
          </a:xfrm>
          <a:prstGeom prst="rect">
            <a:avLst/>
          </a:prstGeom>
        </p:spPr>
      </p:pic>
      <p:sp>
        <p:nvSpPr>
          <p:cNvPr id="2" name="矩形: 圆角 1">
            <a:extLst>
              <a:ext uri="{FF2B5EF4-FFF2-40B4-BE49-F238E27FC236}">
                <a16:creationId xmlns:a16="http://schemas.microsoft.com/office/drawing/2014/main" id="{9A043DDC-2531-43EF-8A41-F5279C7A3CEE}"/>
              </a:ext>
            </a:extLst>
          </p:cNvPr>
          <p:cNvSpPr/>
          <p:nvPr/>
        </p:nvSpPr>
        <p:spPr>
          <a:xfrm>
            <a:off x="323528" y="454684"/>
            <a:ext cx="6084676" cy="52619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lt"/>
              <a:buAutoNum type="arabicPeriod"/>
            </a:pPr>
            <a:r>
              <a:rPr lang="zh-CN" altLang="en-US" sz="2000" b="1" dirty="0">
                <a:solidFill>
                  <a:srgbClr val="FF0000"/>
                </a:solidFill>
              </a:rPr>
              <a:t>凯瑟琳</a:t>
            </a:r>
            <a:r>
              <a:rPr lang="en-US" altLang="zh-CN" sz="2000" b="1" dirty="0">
                <a:solidFill>
                  <a:srgbClr val="FF0000"/>
                </a:solidFill>
              </a:rPr>
              <a:t>·</a:t>
            </a:r>
            <a:r>
              <a:rPr lang="zh-CN" altLang="en-US" sz="2000" b="1" dirty="0">
                <a:solidFill>
                  <a:srgbClr val="FF0000"/>
                </a:solidFill>
              </a:rPr>
              <a:t>艾森哈特</a:t>
            </a:r>
            <a:r>
              <a:rPr lang="zh-CN" altLang="en-US" sz="2000" dirty="0">
                <a:solidFill>
                  <a:schemeClr val="tx1"/>
                </a:solidFill>
              </a:rPr>
              <a:t>和</a:t>
            </a:r>
            <a:r>
              <a:rPr lang="zh-CN" altLang="en-US" sz="2000" b="1" dirty="0">
                <a:solidFill>
                  <a:srgbClr val="FF0000"/>
                </a:solidFill>
              </a:rPr>
              <a:t>克劳蒂亚</a:t>
            </a:r>
            <a:r>
              <a:rPr lang="en-US" altLang="zh-CN" sz="2000" b="1" dirty="0">
                <a:solidFill>
                  <a:srgbClr val="FF0000"/>
                </a:solidFill>
              </a:rPr>
              <a:t>·</a:t>
            </a:r>
            <a:r>
              <a:rPr lang="zh-CN" altLang="en-US" sz="2000" b="1" dirty="0">
                <a:solidFill>
                  <a:srgbClr val="FF0000"/>
                </a:solidFill>
              </a:rPr>
              <a:t>伯德</a:t>
            </a:r>
            <a:r>
              <a:rPr lang="en-US" altLang="zh-CN" sz="2000" b="1" dirty="0">
                <a:solidFill>
                  <a:srgbClr val="FF0000"/>
                </a:solidFill>
              </a:rPr>
              <a:t>·</a:t>
            </a:r>
            <a:r>
              <a:rPr lang="zh-CN" altLang="en-US" sz="2000" b="1" dirty="0">
                <a:solidFill>
                  <a:srgbClr val="FF0000"/>
                </a:solidFill>
              </a:rPr>
              <a:t>舒赫文</a:t>
            </a:r>
            <a:r>
              <a:rPr lang="zh-CN" altLang="en-US" sz="2000" dirty="0">
                <a:solidFill>
                  <a:schemeClr val="tx1"/>
                </a:solidFill>
              </a:rPr>
              <a:t>的研究</a:t>
            </a:r>
          </a:p>
        </p:txBody>
      </p:sp>
      <p:sp>
        <p:nvSpPr>
          <p:cNvPr id="11" name="Rectangle 3">
            <a:extLst>
              <a:ext uri="{FF2B5EF4-FFF2-40B4-BE49-F238E27FC236}">
                <a16:creationId xmlns:a16="http://schemas.microsoft.com/office/drawing/2014/main" id="{DFF0CF3E-F97C-46DB-90C5-61ED6EB4F5AA}"/>
              </a:ext>
            </a:extLst>
          </p:cNvPr>
          <p:cNvSpPr txBox="1">
            <a:spLocks noChangeArrowheads="1"/>
          </p:cNvSpPr>
          <p:nvPr/>
        </p:nvSpPr>
        <p:spPr bwMode="auto">
          <a:xfrm>
            <a:off x="621899" y="3522709"/>
            <a:ext cx="5487934" cy="2664296"/>
          </a:xfrm>
          <a:prstGeom prst="rect">
            <a:avLst/>
          </a:prstGeom>
          <a:noFill/>
          <a:ln w="19050">
            <a:solidFill>
              <a:srgbClr val="00B05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solidFill>
                  <a:srgbClr val="FF0000"/>
                </a:solidFill>
                <a:latin typeface="Times New Roman" panose="02020603050405020304" pitchFamily="18" charset="0"/>
                <a:cs typeface="Times New Roman" panose="02020603050405020304" pitchFamily="18" charset="0"/>
              </a:rPr>
              <a:t>初始环境</a:t>
            </a:r>
            <a:r>
              <a:rPr lang="zh-CN" altLang="en-US" sz="2000" b="0" kern="0" dirty="0">
                <a:latin typeface="Times New Roman" panose="02020603050405020304" pitchFamily="18" charset="0"/>
                <a:cs typeface="Times New Roman" panose="02020603050405020304" pitchFamily="18" charset="0"/>
              </a:rPr>
              <a:t>影响着新企业所面临的</a:t>
            </a:r>
            <a:r>
              <a:rPr lang="zh-CN" altLang="en-US" sz="2000" b="0" kern="0" dirty="0">
                <a:solidFill>
                  <a:srgbClr val="FF0000"/>
                </a:solidFill>
                <a:latin typeface="Times New Roman" panose="02020603050405020304" pitchFamily="18" charset="0"/>
                <a:cs typeface="Times New Roman" panose="02020603050405020304" pitchFamily="18" charset="0"/>
              </a:rPr>
              <a:t>资源机会</a:t>
            </a:r>
            <a:r>
              <a:rPr lang="zh-CN" altLang="en-US" sz="2000" b="0" kern="0" dirty="0">
                <a:latin typeface="Times New Roman" panose="02020603050405020304" pitchFamily="18" charset="0"/>
                <a:cs typeface="Times New Roman" panose="02020603050405020304" pitchFamily="18" charset="0"/>
              </a:rPr>
              <a:t>，通过初始战略的选择将新企业锁定在某类资源机会上，而创业团队在提升和开发可能的成长机会上具有不同的能力。</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还考察了</a:t>
            </a:r>
            <a:r>
              <a:rPr lang="zh-CN" altLang="en-US" sz="2000" b="0" kern="0" dirty="0">
                <a:solidFill>
                  <a:srgbClr val="FF0000"/>
                </a:solidFill>
                <a:latin typeface="Times New Roman" panose="02020603050405020304" pitchFamily="18" charset="0"/>
                <a:cs typeface="Times New Roman" panose="02020603050405020304" pitchFamily="18" charset="0"/>
              </a:rPr>
              <a:t>初始条件影响的时间效应</a:t>
            </a:r>
            <a:r>
              <a:rPr lang="zh-CN" altLang="en-US" sz="2000" b="0" kern="0" dirty="0">
                <a:latin typeface="Times New Roman" panose="02020603050405020304" pitchFamily="18" charset="0"/>
                <a:cs typeface="Times New Roman" panose="02020603050405020304" pitchFamily="18" charset="0"/>
              </a:rPr>
              <a:t>，即以上几个维度的初始要素对新企业绩效的影响在多大程度上能够维持。</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5968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pic>
        <p:nvPicPr>
          <p:cNvPr id="8" name="图片 7">
            <a:extLst>
              <a:ext uri="{FF2B5EF4-FFF2-40B4-BE49-F238E27FC236}">
                <a16:creationId xmlns:a16="http://schemas.microsoft.com/office/drawing/2014/main" id="{9CA97DFF-49BA-4331-9F30-90769140974A}"/>
              </a:ext>
            </a:extLst>
          </p:cNvPr>
          <p:cNvPicPr>
            <a:picLocks noChangeAspect="1"/>
          </p:cNvPicPr>
          <p:nvPr/>
        </p:nvPicPr>
        <p:blipFill rotWithShape="1">
          <a:blip r:embed="rId2">
            <a:extLst>
              <a:ext uri="{28A0092B-C50C-407E-A947-70E740481C1C}">
                <a14:useLocalDpi xmlns:a14="http://schemas.microsoft.com/office/drawing/2010/main" val="0"/>
              </a:ext>
            </a:extLst>
          </a:blip>
          <a:srcRect l="20516" t="14846" r="21651" b="26016"/>
          <a:stretch/>
        </p:blipFill>
        <p:spPr>
          <a:xfrm>
            <a:off x="347192" y="1393785"/>
            <a:ext cx="1872208" cy="1914437"/>
          </a:xfrm>
          <a:prstGeom prst="rect">
            <a:avLst/>
          </a:prstGeom>
        </p:spPr>
      </p:pic>
      <p:sp>
        <p:nvSpPr>
          <p:cNvPr id="2" name="矩形: 对角圆角 1">
            <a:extLst>
              <a:ext uri="{FF2B5EF4-FFF2-40B4-BE49-F238E27FC236}">
                <a16:creationId xmlns:a16="http://schemas.microsoft.com/office/drawing/2014/main" id="{01663DB6-AA21-48A4-A641-A19F46309314}"/>
              </a:ext>
            </a:extLst>
          </p:cNvPr>
          <p:cNvSpPr/>
          <p:nvPr/>
        </p:nvSpPr>
        <p:spPr>
          <a:xfrm>
            <a:off x="251520" y="3759261"/>
            <a:ext cx="3327678" cy="2304256"/>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Aft>
                <a:spcPts val="600"/>
              </a:spcAft>
              <a:buFont typeface="+mj-ea"/>
              <a:buAutoNum type="circleNumDbPlain" startAt="2"/>
            </a:pPr>
            <a:r>
              <a:rPr lang="zh-CN" altLang="en-US" dirty="0">
                <a:solidFill>
                  <a:schemeClr val="tx2"/>
                </a:solidFill>
              </a:rPr>
              <a:t>在</a:t>
            </a:r>
            <a:r>
              <a:rPr lang="zh-CN" altLang="en-US" b="1" dirty="0">
                <a:solidFill>
                  <a:srgbClr val="FF0000"/>
                </a:solidFill>
              </a:rPr>
              <a:t>初始战略</a:t>
            </a:r>
            <a:r>
              <a:rPr lang="zh-CN" altLang="en-US" dirty="0">
                <a:solidFill>
                  <a:schemeClr val="tx2"/>
                </a:solidFill>
              </a:rPr>
              <a:t>层面，考察技术创新战略。提出：</a:t>
            </a:r>
            <a:endParaRPr lang="en-US" altLang="zh-CN" dirty="0">
              <a:solidFill>
                <a:schemeClr val="tx2"/>
              </a:solidFill>
            </a:endParaRPr>
          </a:p>
          <a:p>
            <a:pPr marL="342900" indent="-342900" algn="just">
              <a:lnSpc>
                <a:spcPts val="2500"/>
              </a:lnSpc>
              <a:spcAft>
                <a:spcPts val="600"/>
              </a:spcAft>
              <a:buFont typeface="Arial" panose="020B0604020202020204" pitchFamily="34" charset="0"/>
              <a:buChar char="•"/>
            </a:pPr>
            <a:r>
              <a:rPr lang="zh-CN" altLang="en-US" dirty="0">
                <a:solidFill>
                  <a:schemeClr val="tx2"/>
                </a:solidFill>
              </a:rPr>
              <a:t>技术创新与成长之间存在</a:t>
            </a:r>
            <a:r>
              <a:rPr lang="zh-CN" altLang="en-US" dirty="0">
                <a:solidFill>
                  <a:srgbClr val="FF0000"/>
                </a:solidFill>
              </a:rPr>
              <a:t>曲线关系</a:t>
            </a:r>
            <a:r>
              <a:rPr lang="zh-CN" altLang="en-US" dirty="0">
                <a:solidFill>
                  <a:schemeClr val="tx2"/>
                </a:solidFill>
              </a:rPr>
              <a:t>；</a:t>
            </a:r>
            <a:endParaRPr lang="en-US" altLang="zh-CN" dirty="0">
              <a:solidFill>
                <a:schemeClr val="tx2"/>
              </a:solidFill>
            </a:endParaRPr>
          </a:p>
          <a:p>
            <a:pPr marL="342900" indent="-342900" algn="just">
              <a:lnSpc>
                <a:spcPts val="2500"/>
              </a:lnSpc>
              <a:spcAft>
                <a:spcPts val="600"/>
              </a:spcAft>
              <a:buFont typeface="Arial" panose="020B0604020202020204" pitchFamily="34" charset="0"/>
              <a:buChar char="•"/>
            </a:pPr>
            <a:r>
              <a:rPr lang="zh-CN" altLang="en-US" dirty="0">
                <a:solidFill>
                  <a:srgbClr val="FF0000"/>
                </a:solidFill>
              </a:rPr>
              <a:t>中等水平</a:t>
            </a:r>
            <a:r>
              <a:rPr lang="zh-CN" altLang="en-US" dirty="0">
                <a:solidFill>
                  <a:schemeClr val="tx1"/>
                </a:solidFill>
              </a:rPr>
              <a:t>的技术创新</a:t>
            </a:r>
            <a:r>
              <a:rPr lang="zh-CN" altLang="en-US" dirty="0">
                <a:solidFill>
                  <a:schemeClr val="tx2"/>
                </a:solidFill>
              </a:rPr>
              <a:t>同新企业的</a:t>
            </a:r>
            <a:r>
              <a:rPr lang="zh-CN" altLang="en-US" dirty="0">
                <a:solidFill>
                  <a:srgbClr val="FF0000"/>
                </a:solidFill>
              </a:rPr>
              <a:t>较高成长</a:t>
            </a:r>
            <a:r>
              <a:rPr lang="zh-CN" altLang="en-US" dirty="0">
                <a:solidFill>
                  <a:schemeClr val="tx2"/>
                </a:solidFill>
              </a:rPr>
              <a:t>相关。</a:t>
            </a:r>
            <a:endParaRPr lang="en-US" altLang="zh-CN" dirty="0">
              <a:solidFill>
                <a:schemeClr val="tx2"/>
              </a:solidFill>
            </a:endParaRPr>
          </a:p>
        </p:txBody>
      </p:sp>
      <p:sp>
        <p:nvSpPr>
          <p:cNvPr id="7" name="矩形: 对角圆角 6">
            <a:extLst>
              <a:ext uri="{FF2B5EF4-FFF2-40B4-BE49-F238E27FC236}">
                <a16:creationId xmlns:a16="http://schemas.microsoft.com/office/drawing/2014/main" id="{B6AC25BA-C4F1-4C6D-98E3-FD6C42D1591B}"/>
              </a:ext>
            </a:extLst>
          </p:cNvPr>
          <p:cNvSpPr/>
          <p:nvPr/>
        </p:nvSpPr>
        <p:spPr>
          <a:xfrm>
            <a:off x="3624382" y="3614207"/>
            <a:ext cx="5112568" cy="2588720"/>
          </a:xfrm>
          <a:prstGeom prst="round2DiagRect">
            <a:avLst/>
          </a:prstGeom>
          <a:solidFill>
            <a:srgbClr val="FC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Aft>
                <a:spcPts val="600"/>
              </a:spcAft>
              <a:buFont typeface="+mj-ea"/>
              <a:buAutoNum type="circleNumDbPlain" startAt="3"/>
            </a:pPr>
            <a:r>
              <a:rPr lang="zh-CN" altLang="en-US" dirty="0">
                <a:solidFill>
                  <a:schemeClr val="tx2"/>
                </a:solidFill>
              </a:rPr>
              <a:t>在</a:t>
            </a:r>
            <a:r>
              <a:rPr lang="zh-CN" altLang="en-US" b="1" dirty="0">
                <a:solidFill>
                  <a:srgbClr val="FF0000"/>
                </a:solidFill>
              </a:rPr>
              <a:t>创业团队</a:t>
            </a:r>
            <a:r>
              <a:rPr lang="zh-CN" altLang="en-US" dirty="0">
                <a:solidFill>
                  <a:schemeClr val="tx2"/>
                </a:solidFill>
              </a:rPr>
              <a:t>层面，考察</a:t>
            </a:r>
            <a:r>
              <a:rPr lang="zh-CN" altLang="en-US" u="sng" dirty="0">
                <a:solidFill>
                  <a:schemeClr val="tx2"/>
                </a:solidFill>
              </a:rPr>
              <a:t>团队成员的经验、规模</a:t>
            </a:r>
            <a:r>
              <a:rPr lang="zh-CN" altLang="en-US" dirty="0">
                <a:solidFill>
                  <a:schemeClr val="tx2"/>
                </a:solidFill>
              </a:rPr>
              <a:t>等变量。假设：</a:t>
            </a:r>
            <a:endParaRPr lang="en-US" altLang="zh-CN" dirty="0">
              <a:solidFill>
                <a:schemeClr val="tx2"/>
              </a:solidFill>
            </a:endParaRPr>
          </a:p>
          <a:p>
            <a:pPr marL="285750" indent="-285750" algn="just">
              <a:lnSpc>
                <a:spcPts val="2500"/>
              </a:lnSpc>
              <a:spcAft>
                <a:spcPts val="600"/>
              </a:spcAft>
              <a:buFont typeface="Arial" panose="020B0604020202020204" pitchFamily="34" charset="0"/>
              <a:buChar char="•"/>
            </a:pPr>
            <a:r>
              <a:rPr lang="zh-CN" altLang="en-US" dirty="0">
                <a:solidFill>
                  <a:schemeClr val="tx2"/>
                </a:solidFill>
              </a:rPr>
              <a:t>创建团队之间</a:t>
            </a:r>
            <a:r>
              <a:rPr lang="zh-CN" altLang="en-US" dirty="0">
                <a:solidFill>
                  <a:srgbClr val="FF0000"/>
                </a:solidFill>
              </a:rPr>
              <a:t>以往共同的工作经历</a:t>
            </a:r>
            <a:r>
              <a:rPr lang="zh-CN" altLang="en-US" dirty="0">
                <a:solidFill>
                  <a:schemeClr val="tx2"/>
                </a:solidFill>
              </a:rPr>
              <a:t>与新企业的</a:t>
            </a:r>
            <a:r>
              <a:rPr lang="zh-CN" altLang="en-US" dirty="0">
                <a:solidFill>
                  <a:srgbClr val="FF0000"/>
                </a:solidFill>
              </a:rPr>
              <a:t>较高成长</a:t>
            </a:r>
            <a:r>
              <a:rPr lang="zh-CN" altLang="en-US" dirty="0">
                <a:solidFill>
                  <a:schemeClr val="tx2"/>
                </a:solidFill>
              </a:rPr>
              <a:t>绩效相关；</a:t>
            </a:r>
            <a:endParaRPr lang="en-US" altLang="zh-CN" dirty="0">
              <a:solidFill>
                <a:schemeClr val="tx2"/>
              </a:solidFill>
            </a:endParaRPr>
          </a:p>
          <a:p>
            <a:pPr marL="285750" indent="-285750" algn="just">
              <a:lnSpc>
                <a:spcPts val="2500"/>
              </a:lnSpc>
              <a:spcAft>
                <a:spcPts val="600"/>
              </a:spcAft>
              <a:buFont typeface="Arial" panose="020B0604020202020204" pitchFamily="34" charset="0"/>
              <a:buChar char="•"/>
            </a:pPr>
            <a:r>
              <a:rPr lang="zh-CN" altLang="en-US" dirty="0">
                <a:solidFill>
                  <a:srgbClr val="FF0000"/>
                </a:solidFill>
              </a:rPr>
              <a:t>较大的团队规模</a:t>
            </a:r>
            <a:r>
              <a:rPr lang="zh-CN" altLang="en-US" dirty="0">
                <a:solidFill>
                  <a:schemeClr val="tx2"/>
                </a:solidFill>
              </a:rPr>
              <a:t>与新企业</a:t>
            </a:r>
            <a:r>
              <a:rPr lang="zh-CN" altLang="en-US" dirty="0">
                <a:solidFill>
                  <a:srgbClr val="FF0000"/>
                </a:solidFill>
              </a:rPr>
              <a:t>较高的成长</a:t>
            </a:r>
            <a:r>
              <a:rPr lang="zh-CN" altLang="en-US" dirty="0">
                <a:solidFill>
                  <a:schemeClr val="tx2"/>
                </a:solidFill>
              </a:rPr>
              <a:t>相关；</a:t>
            </a:r>
            <a:endParaRPr lang="en-US" altLang="zh-CN" dirty="0">
              <a:solidFill>
                <a:schemeClr val="tx2"/>
              </a:solidFill>
            </a:endParaRPr>
          </a:p>
          <a:p>
            <a:pPr marL="285750" indent="-285750" algn="just">
              <a:lnSpc>
                <a:spcPts val="2500"/>
              </a:lnSpc>
              <a:spcAft>
                <a:spcPts val="600"/>
              </a:spcAft>
              <a:buFont typeface="Arial" panose="020B0604020202020204" pitchFamily="34" charset="0"/>
              <a:buChar char="•"/>
            </a:pPr>
            <a:r>
              <a:rPr lang="zh-CN" altLang="en-US" dirty="0">
                <a:solidFill>
                  <a:schemeClr val="tx2"/>
                </a:solidFill>
              </a:rPr>
              <a:t>创业团队之间</a:t>
            </a:r>
            <a:r>
              <a:rPr lang="zh-CN" altLang="en-US" dirty="0">
                <a:solidFill>
                  <a:srgbClr val="FF0000"/>
                </a:solidFill>
              </a:rPr>
              <a:t>产业经验的差异</a:t>
            </a:r>
            <a:r>
              <a:rPr lang="zh-CN" altLang="en-US" dirty="0">
                <a:solidFill>
                  <a:schemeClr val="tx2"/>
                </a:solidFill>
              </a:rPr>
              <a:t>与新企业</a:t>
            </a:r>
            <a:r>
              <a:rPr lang="zh-CN" altLang="en-US" dirty="0">
                <a:solidFill>
                  <a:srgbClr val="FF0000"/>
                </a:solidFill>
              </a:rPr>
              <a:t>较高的成长</a:t>
            </a:r>
            <a:r>
              <a:rPr lang="zh-CN" altLang="en-US" dirty="0">
                <a:solidFill>
                  <a:schemeClr val="tx2"/>
                </a:solidFill>
              </a:rPr>
              <a:t>相关。</a:t>
            </a:r>
          </a:p>
        </p:txBody>
      </p:sp>
      <p:sp>
        <p:nvSpPr>
          <p:cNvPr id="5" name="矩形: 对角圆角 4">
            <a:extLst>
              <a:ext uri="{FF2B5EF4-FFF2-40B4-BE49-F238E27FC236}">
                <a16:creationId xmlns:a16="http://schemas.microsoft.com/office/drawing/2014/main" id="{28687F73-EF33-4137-89D9-FF2E14313060}"/>
              </a:ext>
            </a:extLst>
          </p:cNvPr>
          <p:cNvSpPr/>
          <p:nvPr/>
        </p:nvSpPr>
        <p:spPr>
          <a:xfrm>
            <a:off x="2410433" y="1249180"/>
            <a:ext cx="5256584" cy="2203648"/>
          </a:xfrm>
          <a:prstGeom prst="round2DiagRect">
            <a:avLst/>
          </a:prstGeom>
          <a:solidFill>
            <a:srgbClr val="D1E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500"/>
              </a:lnSpc>
              <a:spcBef>
                <a:spcPts val="0"/>
              </a:spcBef>
              <a:spcAft>
                <a:spcPts val="600"/>
              </a:spcAft>
              <a:buFont typeface="+mj-ea"/>
              <a:buAutoNum type="circleNumDbPlain"/>
            </a:pPr>
            <a:r>
              <a:rPr lang="zh-CN" altLang="en-US" dirty="0">
                <a:solidFill>
                  <a:schemeClr val="tx2"/>
                </a:solidFill>
              </a:rPr>
              <a:t>在</a:t>
            </a:r>
            <a:r>
              <a:rPr lang="zh-CN" altLang="en-US" b="1" dirty="0">
                <a:solidFill>
                  <a:srgbClr val="FF0000"/>
                </a:solidFill>
              </a:rPr>
              <a:t>环境要素</a:t>
            </a:r>
            <a:r>
              <a:rPr lang="zh-CN" altLang="en-US" dirty="0">
                <a:solidFill>
                  <a:schemeClr val="tx2"/>
                </a:solidFill>
              </a:rPr>
              <a:t>层面，考察新企业</a:t>
            </a:r>
            <a:r>
              <a:rPr lang="zh-CN" altLang="en-US" u="sng" dirty="0">
                <a:solidFill>
                  <a:schemeClr val="tx2"/>
                </a:solidFill>
              </a:rPr>
              <a:t>进入的行业成长阶段</a:t>
            </a:r>
            <a:r>
              <a:rPr lang="zh-CN" altLang="en-US" dirty="0">
                <a:solidFill>
                  <a:schemeClr val="tx2"/>
                </a:solidFill>
              </a:rPr>
              <a:t>、</a:t>
            </a:r>
            <a:r>
              <a:rPr lang="zh-CN" altLang="en-US" u="sng" dirty="0">
                <a:solidFill>
                  <a:schemeClr val="tx2"/>
                </a:solidFill>
              </a:rPr>
              <a:t>竞争聚集度</a:t>
            </a:r>
            <a:r>
              <a:rPr lang="zh-CN" altLang="en-US" dirty="0">
                <a:solidFill>
                  <a:schemeClr val="tx2"/>
                </a:solidFill>
              </a:rPr>
              <a:t>。假设：</a:t>
            </a:r>
            <a:endParaRPr lang="en-US" altLang="zh-CN" dirty="0">
              <a:solidFill>
                <a:schemeClr val="tx2"/>
              </a:solidFill>
            </a:endParaRPr>
          </a:p>
          <a:p>
            <a:pPr marL="457200" indent="-457200" algn="just">
              <a:lnSpc>
                <a:spcPts val="2500"/>
              </a:lnSpc>
              <a:spcBef>
                <a:spcPts val="0"/>
              </a:spcBef>
              <a:spcAft>
                <a:spcPts val="600"/>
              </a:spcAft>
              <a:buFont typeface="Arial" panose="020B0604020202020204" pitchFamily="34" charset="0"/>
              <a:buChar char="•"/>
            </a:pPr>
            <a:r>
              <a:rPr lang="zh-CN" altLang="en-US" dirty="0">
                <a:solidFill>
                  <a:schemeClr val="tx1"/>
                </a:solidFill>
              </a:rPr>
              <a:t>在</a:t>
            </a:r>
            <a:r>
              <a:rPr lang="zh-CN" altLang="en-US" dirty="0">
                <a:solidFill>
                  <a:srgbClr val="FF0000"/>
                </a:solidFill>
              </a:rPr>
              <a:t>成长阶段</a:t>
            </a:r>
            <a:r>
              <a:rPr lang="zh-CN" altLang="en-US" dirty="0">
                <a:solidFill>
                  <a:schemeClr val="tx1"/>
                </a:solidFill>
              </a:rPr>
              <a:t>的市场中成立的新企业相对于在</a:t>
            </a:r>
            <a:r>
              <a:rPr lang="zh-CN" altLang="en-US" dirty="0">
                <a:solidFill>
                  <a:srgbClr val="FF0000"/>
                </a:solidFill>
              </a:rPr>
              <a:t>新兴和成熟</a:t>
            </a:r>
            <a:r>
              <a:rPr lang="zh-CN" altLang="en-US" dirty="0">
                <a:solidFill>
                  <a:schemeClr val="tx1"/>
                </a:solidFill>
              </a:rPr>
              <a:t>市场上的可能获得</a:t>
            </a:r>
            <a:r>
              <a:rPr lang="zh-CN" altLang="en-US" dirty="0">
                <a:solidFill>
                  <a:srgbClr val="FF0000"/>
                </a:solidFill>
              </a:rPr>
              <a:t>更高的成长</a:t>
            </a:r>
            <a:r>
              <a:rPr lang="zh-CN" altLang="en-US" dirty="0">
                <a:solidFill>
                  <a:schemeClr val="tx1"/>
                </a:solidFill>
              </a:rPr>
              <a:t>；</a:t>
            </a:r>
            <a:endParaRPr lang="en-US" altLang="zh-CN" dirty="0">
              <a:solidFill>
                <a:schemeClr val="tx1"/>
              </a:solidFill>
            </a:endParaRPr>
          </a:p>
          <a:p>
            <a:pPr marL="457200" indent="-457200" algn="just">
              <a:lnSpc>
                <a:spcPts val="2500"/>
              </a:lnSpc>
              <a:spcBef>
                <a:spcPts val="0"/>
              </a:spcBef>
              <a:spcAft>
                <a:spcPts val="600"/>
              </a:spcAft>
              <a:buFont typeface="Arial" panose="020B0604020202020204" pitchFamily="34" charset="0"/>
              <a:buChar char="•"/>
            </a:pPr>
            <a:r>
              <a:rPr lang="zh-CN" altLang="en-US" dirty="0">
                <a:solidFill>
                  <a:schemeClr val="tx1"/>
                </a:solidFill>
              </a:rPr>
              <a:t>创建期</a:t>
            </a:r>
            <a:r>
              <a:rPr lang="zh-CN" altLang="en-US" dirty="0">
                <a:solidFill>
                  <a:srgbClr val="FF0000"/>
                </a:solidFill>
              </a:rPr>
              <a:t>较低的竞争聚集度</a:t>
            </a:r>
            <a:r>
              <a:rPr lang="zh-CN" altLang="en-US" dirty="0">
                <a:solidFill>
                  <a:schemeClr val="tx1"/>
                </a:solidFill>
              </a:rPr>
              <a:t>会带来新企业</a:t>
            </a:r>
            <a:r>
              <a:rPr lang="zh-CN" altLang="en-US" dirty="0">
                <a:solidFill>
                  <a:srgbClr val="FF0000"/>
                </a:solidFill>
              </a:rPr>
              <a:t>较高的成长</a:t>
            </a:r>
            <a:r>
              <a:rPr lang="zh-CN" altLang="en-US" dirty="0">
                <a:solidFill>
                  <a:schemeClr val="tx1"/>
                </a:solidFill>
              </a:rPr>
              <a:t>。</a:t>
            </a:r>
          </a:p>
        </p:txBody>
      </p:sp>
      <p:sp>
        <p:nvSpPr>
          <p:cNvPr id="6" name="Rectangle 3">
            <a:extLst>
              <a:ext uri="{FF2B5EF4-FFF2-40B4-BE49-F238E27FC236}">
                <a16:creationId xmlns:a16="http://schemas.microsoft.com/office/drawing/2014/main" id="{FAEA0689-FD1F-4EF8-97FC-319F5FC570B4}"/>
              </a:ext>
            </a:extLst>
          </p:cNvPr>
          <p:cNvSpPr txBox="1">
            <a:spLocks noChangeArrowheads="1"/>
          </p:cNvSpPr>
          <p:nvPr/>
        </p:nvSpPr>
        <p:spPr bwMode="auto">
          <a:xfrm>
            <a:off x="323528" y="622529"/>
            <a:ext cx="7992887" cy="40481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具体而言：</a:t>
            </a:r>
            <a:endParaRPr lang="en-US" altLang="zh-CN" sz="2000" b="0" kern="0" dirty="0">
              <a:latin typeface="+mn-ea"/>
            </a:endParaRPr>
          </a:p>
        </p:txBody>
      </p:sp>
    </p:spTree>
    <p:extLst>
      <p:ext uri="{BB962C8B-B14F-4D97-AF65-F5344CB8AC3E}">
        <p14:creationId xmlns:p14="http://schemas.microsoft.com/office/powerpoint/2010/main" val="12757576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2C9F9463-B35C-47BF-9B95-7383B10657D7}"/>
              </a:ext>
            </a:extLst>
          </p:cNvPr>
          <p:cNvSpPr txBox="1">
            <a:spLocks noChangeArrowheads="1"/>
          </p:cNvSpPr>
          <p:nvPr/>
        </p:nvSpPr>
        <p:spPr bwMode="auto">
          <a:xfrm>
            <a:off x="521008" y="1295848"/>
            <a:ext cx="8064896" cy="4591124"/>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2000" kern="0" dirty="0">
                <a:solidFill>
                  <a:srgbClr val="FF0000"/>
                </a:solidFill>
                <a:latin typeface="Times New Roman" panose="02020603050405020304" pitchFamily="18" charset="0"/>
                <a:cs typeface="Times New Roman" panose="02020603050405020304" pitchFamily="18" charset="0"/>
              </a:rPr>
              <a:t>创业团队</a:t>
            </a:r>
            <a:r>
              <a:rPr lang="zh-CN" altLang="en-US" sz="2000" b="0" kern="0" dirty="0">
                <a:latin typeface="Times New Roman" panose="02020603050405020304" pitchFamily="18" charset="0"/>
                <a:cs typeface="Times New Roman" panose="02020603050405020304" pitchFamily="18" charset="0"/>
              </a:rPr>
              <a:t>与</a:t>
            </a:r>
            <a:r>
              <a:rPr lang="zh-CN" altLang="en-US" sz="2000" kern="0" dirty="0">
                <a:solidFill>
                  <a:srgbClr val="FF0000"/>
                </a:solidFill>
                <a:latin typeface="Times New Roman" panose="02020603050405020304" pitchFamily="18" charset="0"/>
                <a:cs typeface="Times New Roman" panose="02020603050405020304" pitchFamily="18" charset="0"/>
              </a:rPr>
              <a:t>市场情况</a:t>
            </a:r>
            <a:r>
              <a:rPr lang="zh-CN" altLang="en-US" sz="2000" b="0" kern="0" dirty="0">
                <a:latin typeface="Times New Roman" panose="02020603050405020304" pitchFamily="18" charset="0"/>
                <a:cs typeface="Times New Roman" panose="02020603050405020304" pitchFamily="18" charset="0"/>
              </a:rPr>
              <a:t>（成长阶段的市场、新兴市场和成熟市场）对新企业的初期成长有着</a:t>
            </a:r>
            <a:r>
              <a:rPr lang="zh-CN" altLang="en-US" sz="2000" b="0" kern="0" dirty="0">
                <a:solidFill>
                  <a:srgbClr val="FF0000"/>
                </a:solidFill>
                <a:latin typeface="Times New Roman" panose="02020603050405020304" pitchFamily="18" charset="0"/>
                <a:cs typeface="Times New Roman" panose="02020603050405020304" pitchFamily="18" charset="0"/>
              </a:rPr>
              <a:t>显著</a:t>
            </a:r>
            <a:r>
              <a:rPr lang="zh-CN" altLang="en-US" sz="2000" b="0" kern="0" dirty="0">
                <a:latin typeface="Times New Roman" panose="02020603050405020304" pitchFamily="18" charset="0"/>
                <a:cs typeface="Times New Roman" panose="02020603050405020304" pitchFamily="18" charset="0"/>
              </a:rPr>
              <a:t>的主效应与交互效应。</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新企业的</a:t>
            </a:r>
            <a:r>
              <a:rPr lang="zh-CN" altLang="en-US" sz="2000" kern="0" dirty="0">
                <a:solidFill>
                  <a:srgbClr val="FF0000"/>
                </a:solidFill>
                <a:latin typeface="Times New Roman" panose="02020603050405020304" pitchFamily="18" charset="0"/>
                <a:cs typeface="Times New Roman" panose="02020603050405020304" pitchFamily="18" charset="0"/>
              </a:rPr>
              <a:t>技术创新战略</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市场竞争战略</a:t>
            </a:r>
            <a:r>
              <a:rPr lang="zh-CN" altLang="en-US" sz="2000" b="0" kern="0" dirty="0">
                <a:latin typeface="Times New Roman" panose="02020603050405020304" pitchFamily="18" charset="0"/>
                <a:cs typeface="Times New Roman" panose="02020603050405020304" pitchFamily="18" charset="0"/>
              </a:rPr>
              <a:t>对初期成长的作用</a:t>
            </a:r>
            <a:r>
              <a:rPr lang="zh-CN" altLang="en-US" sz="2000" b="0" kern="0" dirty="0">
                <a:solidFill>
                  <a:srgbClr val="FF0000"/>
                </a:solidFill>
                <a:latin typeface="Times New Roman" panose="02020603050405020304" pitchFamily="18" charset="0"/>
                <a:cs typeface="Times New Roman" panose="02020603050405020304" pitchFamily="18" charset="0"/>
              </a:rPr>
              <a:t>不显著</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对于初始条件影响的时间效应，创业团队和初始环境条件的影响</a:t>
            </a:r>
            <a:r>
              <a:rPr lang="zh-CN" altLang="en-US" sz="2000" kern="0" dirty="0">
                <a:solidFill>
                  <a:srgbClr val="FF0000"/>
                </a:solidFill>
                <a:latin typeface="Times New Roman" panose="02020603050405020304" pitchFamily="18" charset="0"/>
                <a:cs typeface="Times New Roman" panose="02020603050405020304" pitchFamily="18" charset="0"/>
              </a:rPr>
              <a:t>随时间倍增</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这意味着较强和较弱的新企业之间的差距会拉大，表现出正向反馈的行为，起初的、微小的或哪怕是偶然的优势都会为未来创造新的优势。</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大型团队会有更丰富的技能，可以去构建战略联盟、筹集资金以及满足潜在顾客。一旦该企业获得最初的成功，其他的顾客、投资人和联盟者都会被吸引，他们更愿意与成功的新企业做生意，且优势将随着时间而扩大。</a:t>
            </a:r>
            <a:endParaRPr lang="en-US" altLang="zh-CN" sz="1800" b="0" kern="0" dirty="0">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A098A921-3BAD-4DAC-8B90-95AE257DC939}"/>
              </a:ext>
            </a:extLst>
          </p:cNvPr>
          <p:cNvSpPr txBox="1">
            <a:spLocks noChangeArrowheads="1"/>
          </p:cNvSpPr>
          <p:nvPr/>
        </p:nvSpPr>
        <p:spPr bwMode="auto">
          <a:xfrm>
            <a:off x="395536" y="620688"/>
            <a:ext cx="5328592" cy="432048"/>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研究结果表明</a:t>
            </a:r>
            <a:r>
              <a:rPr lang="zh-CN" altLang="en-US" sz="2000" b="0" kern="0" dirty="0">
                <a:latin typeface="+mn-ea"/>
              </a:rPr>
              <a:t>：</a:t>
            </a:r>
            <a:endParaRPr lang="en-US" altLang="zh-CN" sz="2000" b="0" kern="0" dirty="0">
              <a:latin typeface="+mn-ea"/>
            </a:endParaRPr>
          </a:p>
        </p:txBody>
      </p:sp>
      <p:pic>
        <p:nvPicPr>
          <p:cNvPr id="3" name="图片 2">
            <a:extLst>
              <a:ext uri="{FF2B5EF4-FFF2-40B4-BE49-F238E27FC236}">
                <a16:creationId xmlns:a16="http://schemas.microsoft.com/office/drawing/2014/main" id="{6E3804CD-7808-413F-B003-44431110B028}"/>
              </a:ext>
            </a:extLst>
          </p:cNvPr>
          <p:cNvPicPr>
            <a:picLocks noChangeAspect="1"/>
          </p:cNvPicPr>
          <p:nvPr/>
        </p:nvPicPr>
        <p:blipFill rotWithShape="1">
          <a:blip r:embed="rId2"/>
          <a:srcRect t="80240"/>
          <a:stretch/>
        </p:blipFill>
        <p:spPr>
          <a:xfrm>
            <a:off x="5059066" y="148792"/>
            <a:ext cx="3526838" cy="863948"/>
          </a:xfrm>
          <a:prstGeom prst="rect">
            <a:avLst/>
          </a:prstGeom>
        </p:spPr>
      </p:pic>
    </p:spTree>
    <p:extLst>
      <p:ext uri="{BB962C8B-B14F-4D97-AF65-F5344CB8AC3E}">
        <p14:creationId xmlns:p14="http://schemas.microsoft.com/office/powerpoint/2010/main" val="149210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575556" y="1121728"/>
            <a:ext cx="7776864" cy="3171368"/>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他们在</a:t>
            </a:r>
            <a:r>
              <a:rPr lang="en-US" altLang="zh-CN" sz="2000" b="0" kern="0" dirty="0">
                <a:latin typeface="Times New Roman" panose="02020603050405020304" pitchFamily="18" charset="0"/>
                <a:cs typeface="Times New Roman" panose="02020603050405020304" pitchFamily="18" charset="0"/>
              </a:rPr>
              <a:t>1990</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初始战略与绩效：高成长与低成长的高技术企业之对比</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对比了计算机产业中高速成长与缓慢发展的高技术企业在初始战略（</a:t>
            </a:r>
            <a:r>
              <a:rPr lang="en-US" altLang="zh-CN" sz="2000" b="0" kern="0" dirty="0">
                <a:latin typeface="Times New Roman" panose="02020603050405020304" pitchFamily="18" charset="0"/>
                <a:cs typeface="Times New Roman" panose="02020603050405020304" pitchFamily="18" charset="0"/>
              </a:rPr>
              <a:t>founding strategy</a:t>
            </a:r>
            <a:r>
              <a:rPr lang="zh-CN" altLang="en-US" sz="2000" b="0" kern="0" dirty="0">
                <a:latin typeface="Times New Roman" panose="02020603050405020304" pitchFamily="18" charset="0"/>
                <a:cs typeface="Times New Roman" panose="02020603050405020304" pitchFamily="18" charset="0"/>
              </a:rPr>
              <a:t>）上的区别。</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将</a:t>
            </a:r>
            <a:r>
              <a:rPr lang="zh-CN" altLang="en-US" sz="2000" kern="0" dirty="0">
                <a:solidFill>
                  <a:srgbClr val="FF0000"/>
                </a:solidFill>
                <a:latin typeface="Times New Roman" panose="02020603050405020304" pitchFamily="18" charset="0"/>
                <a:cs typeface="Times New Roman" panose="02020603050405020304" pitchFamily="18" charset="0"/>
              </a:rPr>
              <a:t>初始战略</a:t>
            </a:r>
            <a:r>
              <a:rPr lang="zh-CN" altLang="en-US" sz="2000" b="0" kern="0" dirty="0">
                <a:latin typeface="Times New Roman" panose="02020603050405020304" pitchFamily="18" charset="0"/>
                <a:cs typeface="Times New Roman" panose="02020603050405020304" pitchFamily="18" charset="0"/>
              </a:rPr>
              <a:t>看成是企业在创建期选择的一种能影响其后来经营业绩的输入资源，将其定义为“创业者的特征与经验以及他们在市场、技术和竞争态势方面的决策”。</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对新技术企业初始战略的以下几个方面进行了实证研究，较为全面地概括了技术型创业企业初始战略的各个方面。</a:t>
            </a:r>
            <a:endParaRPr lang="en-US" altLang="zh-CN" sz="2000" b="0" kern="0" dirty="0">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9A043DDC-2531-43EF-8A41-F5279C7A3CEE}"/>
              </a:ext>
            </a:extLst>
          </p:cNvPr>
          <p:cNvSpPr/>
          <p:nvPr/>
        </p:nvSpPr>
        <p:spPr>
          <a:xfrm>
            <a:off x="323528" y="454684"/>
            <a:ext cx="6084676" cy="52619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lt"/>
              <a:buAutoNum type="arabicPeriod" startAt="2"/>
            </a:pPr>
            <a:r>
              <a:rPr lang="zh-CN" altLang="en-US" sz="2000" b="1" dirty="0">
                <a:solidFill>
                  <a:srgbClr val="FF0000"/>
                </a:solidFill>
              </a:rPr>
              <a:t>亨利</a:t>
            </a:r>
            <a:r>
              <a:rPr lang="en-US" altLang="zh-CN" sz="2000" b="1" dirty="0">
                <a:solidFill>
                  <a:srgbClr val="FF0000"/>
                </a:solidFill>
              </a:rPr>
              <a:t>·</a:t>
            </a:r>
            <a:r>
              <a:rPr lang="zh-CN" altLang="en-US" sz="2000" b="1" dirty="0">
                <a:solidFill>
                  <a:srgbClr val="FF0000"/>
                </a:solidFill>
              </a:rPr>
              <a:t>费舍尔</a:t>
            </a:r>
            <a:r>
              <a:rPr lang="zh-CN" altLang="en-US" sz="2000" dirty="0">
                <a:solidFill>
                  <a:schemeClr val="tx1"/>
                </a:solidFill>
              </a:rPr>
              <a:t>和</a:t>
            </a:r>
            <a:r>
              <a:rPr lang="zh-CN" altLang="en-US" sz="2000" b="1" dirty="0">
                <a:solidFill>
                  <a:srgbClr val="FF0000"/>
                </a:solidFill>
              </a:rPr>
              <a:t>加里</a:t>
            </a:r>
            <a:r>
              <a:rPr lang="en-US" altLang="zh-CN" sz="2000" b="1" dirty="0">
                <a:solidFill>
                  <a:srgbClr val="FF0000"/>
                </a:solidFill>
              </a:rPr>
              <a:t>·</a:t>
            </a:r>
            <a:r>
              <a:rPr lang="zh-CN" altLang="en-US" sz="2000" b="1" dirty="0">
                <a:solidFill>
                  <a:srgbClr val="FF0000"/>
                </a:solidFill>
              </a:rPr>
              <a:t>威拉德</a:t>
            </a:r>
            <a:r>
              <a:rPr lang="zh-CN" altLang="en-US" sz="2000" dirty="0">
                <a:solidFill>
                  <a:schemeClr val="tx1"/>
                </a:solidFill>
              </a:rPr>
              <a:t>的研究</a:t>
            </a:r>
          </a:p>
        </p:txBody>
      </p:sp>
      <p:graphicFrame>
        <p:nvGraphicFramePr>
          <p:cNvPr id="3" name="表格 5">
            <a:extLst>
              <a:ext uri="{FF2B5EF4-FFF2-40B4-BE49-F238E27FC236}">
                <a16:creationId xmlns:a16="http://schemas.microsoft.com/office/drawing/2014/main" id="{7A680E00-1F75-4CD5-8033-2302338EDBC6}"/>
              </a:ext>
            </a:extLst>
          </p:cNvPr>
          <p:cNvGraphicFramePr>
            <a:graphicFrameLocks noGrp="1"/>
          </p:cNvGraphicFramePr>
          <p:nvPr>
            <p:extLst>
              <p:ext uri="{D42A27DB-BD31-4B8C-83A1-F6EECF244321}">
                <p14:modId xmlns:p14="http://schemas.microsoft.com/office/powerpoint/2010/main" val="3496696096"/>
              </p:ext>
            </p:extLst>
          </p:nvPr>
        </p:nvGraphicFramePr>
        <p:xfrm>
          <a:off x="1259632" y="4450932"/>
          <a:ext cx="6408712" cy="1745028"/>
        </p:xfrm>
        <a:graphic>
          <a:graphicData uri="http://schemas.openxmlformats.org/drawingml/2006/table">
            <a:tbl>
              <a:tblPr firstRow="1" bandRow="1">
                <a:tableStyleId>{5C22544A-7EE6-4342-B048-85BDC9FD1C3A}</a:tableStyleId>
              </a:tblPr>
              <a:tblGrid>
                <a:gridCol w="3204356">
                  <a:extLst>
                    <a:ext uri="{9D8B030D-6E8A-4147-A177-3AD203B41FA5}">
                      <a16:colId xmlns:a16="http://schemas.microsoft.com/office/drawing/2014/main" val="2578336330"/>
                    </a:ext>
                  </a:extLst>
                </a:gridCol>
                <a:gridCol w="3204356">
                  <a:extLst>
                    <a:ext uri="{9D8B030D-6E8A-4147-A177-3AD203B41FA5}">
                      <a16:colId xmlns:a16="http://schemas.microsoft.com/office/drawing/2014/main" val="3196363944"/>
                    </a:ext>
                  </a:extLst>
                </a:gridCol>
              </a:tblGrid>
              <a:tr h="436257">
                <a:tc>
                  <a:txBody>
                    <a:bodyPr/>
                    <a:lstStyle/>
                    <a:p>
                      <a:pPr marL="285750" indent="-285750" algn="l">
                        <a:buFont typeface="Arial" panose="020B0604020202020204" pitchFamily="34" charset="0"/>
                        <a:buChar char="•"/>
                      </a:pPr>
                      <a:r>
                        <a:rPr lang="zh-CN" altLang="en-US" sz="1800" b="0" kern="0" dirty="0">
                          <a:solidFill>
                            <a:schemeClr val="tx1"/>
                          </a:solidFill>
                          <a:latin typeface="Times New Roman" panose="02020603050405020304" pitchFamily="18" charset="0"/>
                          <a:cs typeface="Times New Roman" panose="02020603050405020304" pitchFamily="18" charset="0"/>
                        </a:rPr>
                        <a:t>产品</a:t>
                      </a:r>
                      <a:r>
                        <a:rPr lang="en-US" altLang="zh-CN" sz="1800" b="0" kern="0" dirty="0">
                          <a:solidFill>
                            <a:schemeClr val="tx1"/>
                          </a:solidFill>
                          <a:latin typeface="Times New Roman" panose="02020603050405020304" pitchFamily="18" charset="0"/>
                          <a:cs typeface="Times New Roman" panose="02020603050405020304" pitchFamily="18" charset="0"/>
                        </a:rPr>
                        <a:t>/</a:t>
                      </a:r>
                      <a:r>
                        <a:rPr lang="zh-CN" altLang="en-US" sz="1800" b="0" kern="0" dirty="0">
                          <a:solidFill>
                            <a:schemeClr val="tx1"/>
                          </a:solidFill>
                          <a:latin typeface="Times New Roman" panose="02020603050405020304" pitchFamily="18" charset="0"/>
                          <a:cs typeface="Times New Roman" panose="02020603050405020304" pitchFamily="18" charset="0"/>
                        </a:rPr>
                        <a:t>市场</a:t>
                      </a:r>
                      <a:r>
                        <a:rPr lang="en-US" altLang="zh-CN" sz="1800" b="0" kern="0" dirty="0">
                          <a:solidFill>
                            <a:schemeClr val="tx1"/>
                          </a:solidFill>
                          <a:latin typeface="Times New Roman" panose="02020603050405020304" pitchFamily="18" charset="0"/>
                          <a:cs typeface="Times New Roman" panose="02020603050405020304" pitchFamily="18" charset="0"/>
                        </a:rPr>
                        <a:t>/</a:t>
                      </a:r>
                      <a:r>
                        <a:rPr lang="zh-CN" altLang="en-US" sz="1800" b="0" kern="0" dirty="0">
                          <a:solidFill>
                            <a:schemeClr val="tx1"/>
                          </a:solidFill>
                          <a:latin typeface="Times New Roman" panose="02020603050405020304" pitchFamily="18" charset="0"/>
                          <a:cs typeface="Times New Roman" panose="02020603050405020304" pitchFamily="18" charset="0"/>
                        </a:rPr>
                        <a:t>技术的选择；</a:t>
                      </a:r>
                      <a:endParaRPr lang="zh-CN" altLang="en-US" dirty="0">
                        <a:solidFill>
                          <a:schemeClr val="tx1"/>
                        </a:solidFill>
                      </a:endParaRPr>
                    </a:p>
                  </a:txBody>
                  <a:tcPr anchor="ctr">
                    <a:solidFill>
                      <a:srgbClr val="FFEFFA"/>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b="0" kern="0" dirty="0">
                          <a:solidFill>
                            <a:schemeClr val="tx1"/>
                          </a:solidFill>
                          <a:latin typeface="Times New Roman" panose="02020603050405020304" pitchFamily="18" charset="0"/>
                          <a:cs typeface="Times New Roman" panose="02020603050405020304" pitchFamily="18" charset="0"/>
                        </a:rPr>
                        <a:t>市场范围的聚集度；</a:t>
                      </a:r>
                      <a:endParaRPr lang="en-US" altLang="zh-CN" sz="1800" b="0" kern="0" dirty="0">
                        <a:solidFill>
                          <a:schemeClr val="tx1"/>
                        </a:solidFill>
                        <a:latin typeface="Times New Roman" panose="02020603050405020304" pitchFamily="18" charset="0"/>
                        <a:cs typeface="Times New Roman" panose="02020603050405020304" pitchFamily="18" charset="0"/>
                      </a:endParaRPr>
                    </a:p>
                  </a:txBody>
                  <a:tcPr anchor="ctr">
                    <a:solidFill>
                      <a:srgbClr val="FFEFFA"/>
                    </a:solidFill>
                  </a:tcPr>
                </a:tc>
                <a:extLst>
                  <a:ext uri="{0D108BD9-81ED-4DB2-BD59-A6C34878D82A}">
                    <a16:rowId xmlns:a16="http://schemas.microsoft.com/office/drawing/2014/main" val="3272856096"/>
                  </a:ext>
                </a:extLst>
              </a:tr>
              <a:tr h="436257">
                <a:tc>
                  <a:txBody>
                    <a:bodyPr/>
                    <a:lstStyle/>
                    <a:p>
                      <a:pPr marL="285750" indent="-285750" algn="l">
                        <a:buFont typeface="Arial" panose="020B0604020202020204" pitchFamily="34" charset="0"/>
                        <a:buChar char="•"/>
                      </a:pPr>
                      <a:r>
                        <a:rPr lang="zh-CN" altLang="en-US" sz="1800" b="0" kern="0" dirty="0">
                          <a:solidFill>
                            <a:schemeClr val="tx1"/>
                          </a:solidFill>
                          <a:latin typeface="Times New Roman" panose="02020603050405020304" pitchFamily="18" charset="0"/>
                          <a:cs typeface="Times New Roman" panose="02020603050405020304" pitchFamily="18" charset="0"/>
                        </a:rPr>
                        <a:t>创业团队的构成；</a:t>
                      </a:r>
                      <a:endParaRPr lang="zh-CN" altLang="en-US" dirty="0">
                        <a:solidFill>
                          <a:schemeClr val="tx1"/>
                        </a:solidFill>
                      </a:endParaRPr>
                    </a:p>
                  </a:txBody>
                  <a:tcPr anchor="ctr">
                    <a:solidFill>
                      <a:srgbClr val="FFEFFA"/>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b="0" kern="0" dirty="0">
                          <a:solidFill>
                            <a:schemeClr val="tx1"/>
                          </a:solidFill>
                          <a:latin typeface="Times New Roman" panose="02020603050405020304" pitchFamily="18" charset="0"/>
                          <a:cs typeface="Times New Roman" panose="02020603050405020304" pitchFamily="18" charset="0"/>
                        </a:rPr>
                        <a:t>地理位置；</a:t>
                      </a:r>
                      <a:endParaRPr lang="en-US" altLang="zh-CN" sz="1800" b="0" kern="0" dirty="0">
                        <a:solidFill>
                          <a:schemeClr val="tx1"/>
                        </a:solidFill>
                        <a:latin typeface="Times New Roman" panose="02020603050405020304" pitchFamily="18" charset="0"/>
                        <a:cs typeface="Times New Roman" panose="02020603050405020304" pitchFamily="18" charset="0"/>
                      </a:endParaRPr>
                    </a:p>
                  </a:txBody>
                  <a:tcPr anchor="ctr">
                    <a:solidFill>
                      <a:srgbClr val="FFEFFA"/>
                    </a:solidFill>
                  </a:tcPr>
                </a:tc>
                <a:extLst>
                  <a:ext uri="{0D108BD9-81ED-4DB2-BD59-A6C34878D82A}">
                    <a16:rowId xmlns:a16="http://schemas.microsoft.com/office/drawing/2014/main" val="1200958261"/>
                  </a:ext>
                </a:extLst>
              </a:tr>
              <a:tr h="43625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b="0" kern="0" dirty="0">
                          <a:solidFill>
                            <a:schemeClr val="tx1"/>
                          </a:solidFill>
                          <a:latin typeface="Times New Roman" panose="02020603050405020304" pitchFamily="18" charset="0"/>
                          <a:cs typeface="Times New Roman" panose="02020603050405020304" pitchFamily="18" charset="0"/>
                        </a:rPr>
                        <a:t>最初市场聚焦点的稳定性；</a:t>
                      </a:r>
                      <a:endParaRPr lang="en-US" altLang="zh-CN" sz="1800" b="0" kern="0" dirty="0">
                        <a:solidFill>
                          <a:schemeClr val="tx1"/>
                        </a:solidFill>
                        <a:latin typeface="Times New Roman" panose="02020603050405020304" pitchFamily="18" charset="0"/>
                        <a:cs typeface="Times New Roman" panose="02020603050405020304" pitchFamily="18" charset="0"/>
                      </a:endParaRPr>
                    </a:p>
                  </a:txBody>
                  <a:tcPr anchor="ctr">
                    <a:solidFill>
                      <a:srgbClr val="FFEFFA"/>
                    </a:solidFill>
                  </a:tcPr>
                </a:tc>
                <a:tc>
                  <a:txBody>
                    <a:bodyPr/>
                    <a:lstStyle/>
                    <a:p>
                      <a:pPr marL="285750" indent="-285750" algn="l">
                        <a:buFont typeface="Arial" panose="020B0604020202020204" pitchFamily="34" charset="0"/>
                        <a:buChar char="•"/>
                      </a:pPr>
                      <a:r>
                        <a:rPr lang="zh-CN" altLang="en-US" sz="1800" b="0" kern="0" dirty="0">
                          <a:solidFill>
                            <a:schemeClr val="tx1"/>
                          </a:solidFill>
                          <a:latin typeface="Times New Roman" panose="02020603050405020304" pitchFamily="18" charset="0"/>
                          <a:cs typeface="Times New Roman" panose="02020603050405020304" pitchFamily="18" charset="0"/>
                        </a:rPr>
                        <a:t>成长方式选择。</a:t>
                      </a:r>
                      <a:endParaRPr lang="zh-CN" altLang="en-US" dirty="0">
                        <a:solidFill>
                          <a:schemeClr val="tx1"/>
                        </a:solidFill>
                      </a:endParaRPr>
                    </a:p>
                  </a:txBody>
                  <a:tcPr anchor="ctr">
                    <a:solidFill>
                      <a:srgbClr val="FFEFFA"/>
                    </a:solidFill>
                  </a:tcPr>
                </a:tc>
                <a:extLst>
                  <a:ext uri="{0D108BD9-81ED-4DB2-BD59-A6C34878D82A}">
                    <a16:rowId xmlns:a16="http://schemas.microsoft.com/office/drawing/2014/main" val="2447173162"/>
                  </a:ext>
                </a:extLst>
              </a:tr>
              <a:tr h="43625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b="0" kern="0" dirty="0">
                          <a:solidFill>
                            <a:schemeClr val="tx1"/>
                          </a:solidFill>
                          <a:latin typeface="Times New Roman" panose="02020603050405020304" pitchFamily="18" charset="0"/>
                          <a:cs typeface="Times New Roman" panose="02020603050405020304" pitchFamily="18" charset="0"/>
                        </a:rPr>
                        <a:t>进入时机的选择；</a:t>
                      </a:r>
                      <a:endParaRPr lang="en-US" altLang="zh-CN" sz="1800" b="0" kern="0" dirty="0">
                        <a:solidFill>
                          <a:schemeClr val="tx1"/>
                        </a:solidFill>
                        <a:latin typeface="Times New Roman" panose="02020603050405020304" pitchFamily="18" charset="0"/>
                        <a:cs typeface="Times New Roman" panose="02020603050405020304" pitchFamily="18" charset="0"/>
                      </a:endParaRPr>
                    </a:p>
                  </a:txBody>
                  <a:tcPr anchor="ctr">
                    <a:solidFill>
                      <a:srgbClr val="FFEFFA"/>
                    </a:solidFill>
                  </a:tcPr>
                </a:tc>
                <a:tc>
                  <a:txBody>
                    <a:bodyPr/>
                    <a:lstStyle/>
                    <a:p>
                      <a:pPr algn="l"/>
                      <a:endParaRPr lang="zh-CN" altLang="en-US" dirty="0">
                        <a:solidFill>
                          <a:schemeClr val="tx1"/>
                        </a:solidFill>
                      </a:endParaRPr>
                    </a:p>
                  </a:txBody>
                  <a:tcPr anchor="ctr">
                    <a:solidFill>
                      <a:srgbClr val="FFEFFA"/>
                    </a:solidFill>
                  </a:tcPr>
                </a:tc>
                <a:extLst>
                  <a:ext uri="{0D108BD9-81ED-4DB2-BD59-A6C34878D82A}">
                    <a16:rowId xmlns:a16="http://schemas.microsoft.com/office/drawing/2014/main" val="2571734353"/>
                  </a:ext>
                </a:extLst>
              </a:tr>
            </a:tbl>
          </a:graphicData>
        </a:graphic>
      </p:graphicFrame>
    </p:spTree>
    <p:extLst>
      <p:ext uri="{BB962C8B-B14F-4D97-AF65-F5344CB8AC3E}">
        <p14:creationId xmlns:p14="http://schemas.microsoft.com/office/powerpoint/2010/main" val="317738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矩形: 对角圆角 2">
            <a:extLst>
              <a:ext uri="{FF2B5EF4-FFF2-40B4-BE49-F238E27FC236}">
                <a16:creationId xmlns:a16="http://schemas.microsoft.com/office/drawing/2014/main" id="{2FAF38C2-8304-4C4A-9809-B361949DF3C9}"/>
              </a:ext>
            </a:extLst>
          </p:cNvPr>
          <p:cNvSpPr/>
          <p:nvPr/>
        </p:nvSpPr>
        <p:spPr>
          <a:xfrm>
            <a:off x="755576" y="1556792"/>
            <a:ext cx="4752528" cy="1512168"/>
          </a:xfrm>
          <a:prstGeom prst="round2DiagRect">
            <a:avLst/>
          </a:prstGeom>
          <a:solidFill>
            <a:srgbClr val="F7F1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buFont typeface="+mj-ea"/>
              <a:buAutoNum type="circleNumDbPlain"/>
            </a:pPr>
            <a:r>
              <a:rPr lang="zh-CN" altLang="en-US" dirty="0">
                <a:solidFill>
                  <a:schemeClr val="tx2"/>
                </a:solidFill>
              </a:rPr>
              <a:t>相比那些缓慢发展的企业而言，高速成长的新技术企业会选择与其先前雇主企业相类似的产品、市场或技术。</a:t>
            </a:r>
          </a:p>
        </p:txBody>
      </p:sp>
      <p:sp>
        <p:nvSpPr>
          <p:cNvPr id="2" name="矩形: 对角圆角 1">
            <a:extLst>
              <a:ext uri="{FF2B5EF4-FFF2-40B4-BE49-F238E27FC236}">
                <a16:creationId xmlns:a16="http://schemas.microsoft.com/office/drawing/2014/main" id="{8A9066A3-C6F8-43BF-81B3-6D1E37ACCBB3}"/>
              </a:ext>
            </a:extLst>
          </p:cNvPr>
          <p:cNvSpPr/>
          <p:nvPr/>
        </p:nvSpPr>
        <p:spPr>
          <a:xfrm>
            <a:off x="755576" y="3789040"/>
            <a:ext cx="6732240" cy="2236714"/>
          </a:xfrm>
          <a:prstGeom prst="round2DiagRect">
            <a:avLst/>
          </a:prstGeom>
          <a:solidFill>
            <a:srgbClr val="E8D4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Aft>
                <a:spcPts val="600"/>
              </a:spcAft>
              <a:buFont typeface="+mj-ea"/>
              <a:buAutoNum type="circleNumDbPlain" startAt="2"/>
            </a:pPr>
            <a:r>
              <a:rPr lang="zh-CN" altLang="en-US" dirty="0">
                <a:solidFill>
                  <a:schemeClr val="tx2"/>
                </a:solidFill>
              </a:rPr>
              <a:t>高速与缓慢发展的新企业在创业团队规模上有显著的差异，人数较多的创业团队通常容易带来较好的绩效。</a:t>
            </a:r>
            <a:endParaRPr lang="en-US" altLang="zh-CN" dirty="0">
              <a:solidFill>
                <a:schemeClr val="tx2"/>
              </a:solidFill>
            </a:endParaRPr>
          </a:p>
          <a:p>
            <a:pPr marL="342900" indent="-342900" algn="just">
              <a:lnSpc>
                <a:spcPts val="2500"/>
              </a:lnSpc>
              <a:spcAft>
                <a:spcPts val="600"/>
              </a:spcAft>
              <a:buFont typeface="Arial" panose="020B0604020202020204" pitchFamily="34" charset="0"/>
              <a:buChar char="•"/>
            </a:pPr>
            <a:r>
              <a:rPr lang="zh-CN" altLang="en-US" dirty="0">
                <a:solidFill>
                  <a:schemeClr val="tx2"/>
                </a:solidFill>
              </a:rPr>
              <a:t>这有利于创业者将其各自的专业技能带到新创企业之中、集中资金、分担风险以及获得彼此精神上的支持，从而协同产生良好的绩效。</a:t>
            </a:r>
          </a:p>
        </p:txBody>
      </p:sp>
      <p:pic>
        <p:nvPicPr>
          <p:cNvPr id="6" name="图片 5">
            <a:extLst>
              <a:ext uri="{FF2B5EF4-FFF2-40B4-BE49-F238E27FC236}">
                <a16:creationId xmlns:a16="http://schemas.microsoft.com/office/drawing/2014/main" id="{0C18FB9A-9739-4AE2-9438-1F31954EC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192" y="1372209"/>
            <a:ext cx="1981138" cy="1985101"/>
          </a:xfrm>
          <a:prstGeom prst="rect">
            <a:avLst/>
          </a:prstGeom>
        </p:spPr>
      </p:pic>
      <p:sp>
        <p:nvSpPr>
          <p:cNvPr id="5" name="Rectangle 3">
            <a:extLst>
              <a:ext uri="{FF2B5EF4-FFF2-40B4-BE49-F238E27FC236}">
                <a16:creationId xmlns:a16="http://schemas.microsoft.com/office/drawing/2014/main" id="{2DA6D889-D2F2-4F15-9ED6-85A59001BD91}"/>
              </a:ext>
            </a:extLst>
          </p:cNvPr>
          <p:cNvSpPr txBox="1">
            <a:spLocks noChangeArrowheads="1"/>
          </p:cNvSpPr>
          <p:nvPr/>
        </p:nvSpPr>
        <p:spPr bwMode="auto">
          <a:xfrm>
            <a:off x="395536" y="620688"/>
            <a:ext cx="5328592" cy="432048"/>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研究得到如下结论</a:t>
            </a:r>
            <a:r>
              <a:rPr lang="zh-CN" altLang="en-US" sz="2000" b="0" kern="0" dirty="0">
                <a:latin typeface="+mn-ea"/>
              </a:rPr>
              <a:t>：</a:t>
            </a:r>
            <a:endParaRPr lang="en-US" altLang="zh-CN" sz="2000" b="0" kern="0" dirty="0">
              <a:latin typeface="+mn-ea"/>
            </a:endParaRPr>
          </a:p>
        </p:txBody>
      </p:sp>
    </p:spTree>
    <p:extLst>
      <p:ext uri="{BB962C8B-B14F-4D97-AF65-F5344CB8AC3E}">
        <p14:creationId xmlns:p14="http://schemas.microsoft.com/office/powerpoint/2010/main" val="24052459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矩形: 对角圆角 2">
            <a:extLst>
              <a:ext uri="{FF2B5EF4-FFF2-40B4-BE49-F238E27FC236}">
                <a16:creationId xmlns:a16="http://schemas.microsoft.com/office/drawing/2014/main" id="{2FAF38C2-8304-4C4A-9809-B361949DF3C9}"/>
              </a:ext>
            </a:extLst>
          </p:cNvPr>
          <p:cNvSpPr/>
          <p:nvPr/>
        </p:nvSpPr>
        <p:spPr>
          <a:xfrm>
            <a:off x="2267744" y="1201366"/>
            <a:ext cx="6264696" cy="2016224"/>
          </a:xfrm>
          <a:prstGeom prst="round2DiagRect">
            <a:avLst/>
          </a:prstGeom>
          <a:solidFill>
            <a:srgbClr val="F4F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Aft>
                <a:spcPts val="600"/>
              </a:spcAft>
              <a:buFont typeface="+mj-ea"/>
              <a:buAutoNum type="circleNumDbPlain" startAt="3"/>
            </a:pPr>
            <a:r>
              <a:rPr lang="zh-CN" altLang="en-US" dirty="0">
                <a:solidFill>
                  <a:schemeClr val="tx2"/>
                </a:solidFill>
              </a:rPr>
              <a:t>高速成长的企业相比缓慢发展的企业而言，更容易坚持其最初的产品</a:t>
            </a:r>
            <a:r>
              <a:rPr lang="en-US" altLang="zh-CN" dirty="0">
                <a:solidFill>
                  <a:schemeClr val="tx2"/>
                </a:solidFill>
              </a:rPr>
              <a:t>/</a:t>
            </a:r>
            <a:r>
              <a:rPr lang="zh-CN" altLang="en-US" dirty="0">
                <a:solidFill>
                  <a:schemeClr val="tx2"/>
                </a:solidFill>
              </a:rPr>
              <a:t>市场选择。</a:t>
            </a:r>
            <a:endParaRPr lang="en-US" altLang="zh-CN" dirty="0">
              <a:solidFill>
                <a:schemeClr val="tx2"/>
              </a:solidFill>
            </a:endParaRPr>
          </a:p>
          <a:p>
            <a:pPr marL="342900" indent="-342900" algn="just">
              <a:lnSpc>
                <a:spcPts val="2500"/>
              </a:lnSpc>
              <a:spcAft>
                <a:spcPts val="600"/>
              </a:spcAft>
              <a:buFont typeface="Arial" panose="020B0604020202020204" pitchFamily="34" charset="0"/>
              <a:buChar char="•"/>
            </a:pPr>
            <a:r>
              <a:rPr lang="zh-CN" altLang="en-US" dirty="0">
                <a:solidFill>
                  <a:schemeClr val="tx2"/>
                </a:solidFill>
              </a:rPr>
              <a:t>这表明高速成长的企业能更好地做出基本的商业决策，即“新企业应该以何种产品进入哪类市场”。</a:t>
            </a:r>
          </a:p>
        </p:txBody>
      </p:sp>
      <p:sp>
        <p:nvSpPr>
          <p:cNvPr id="2" name="矩形: 对角圆角 1">
            <a:extLst>
              <a:ext uri="{FF2B5EF4-FFF2-40B4-BE49-F238E27FC236}">
                <a16:creationId xmlns:a16="http://schemas.microsoft.com/office/drawing/2014/main" id="{8A9066A3-C6F8-43BF-81B3-6D1E37ACCBB3}"/>
              </a:ext>
            </a:extLst>
          </p:cNvPr>
          <p:cNvSpPr/>
          <p:nvPr/>
        </p:nvSpPr>
        <p:spPr>
          <a:xfrm>
            <a:off x="2267744" y="3419920"/>
            <a:ext cx="6264696" cy="2236714"/>
          </a:xfrm>
          <a:prstGeom prst="round2DiagRect">
            <a:avLst/>
          </a:prstGeom>
          <a:solidFill>
            <a:srgbClr val="DE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Aft>
                <a:spcPts val="600"/>
              </a:spcAft>
              <a:buFont typeface="+mj-ea"/>
              <a:buAutoNum type="circleNumDbPlain" startAt="4"/>
            </a:pPr>
            <a:r>
              <a:rPr lang="zh-CN" altLang="en-US" dirty="0">
                <a:solidFill>
                  <a:schemeClr val="tx2"/>
                </a:solidFill>
              </a:rPr>
              <a:t>企业的高速成长与首先进入的市场以及是否采用并购战略并无很大的关联，但是高速成长的企业相比缓慢发展的企业而言可以从非本土市场上获得更多的利润。</a:t>
            </a:r>
            <a:endParaRPr lang="en-US" altLang="zh-CN" dirty="0">
              <a:solidFill>
                <a:schemeClr val="tx2"/>
              </a:solidFill>
            </a:endParaRPr>
          </a:p>
          <a:p>
            <a:pPr marL="342900" indent="-342900" algn="just">
              <a:lnSpc>
                <a:spcPts val="2500"/>
              </a:lnSpc>
              <a:spcAft>
                <a:spcPts val="600"/>
              </a:spcAft>
              <a:buFont typeface="Arial" panose="020B0604020202020204" pitchFamily="34" charset="0"/>
              <a:buChar char="•"/>
            </a:pPr>
            <a:r>
              <a:rPr lang="zh-CN" altLang="en-US" dirty="0">
                <a:solidFill>
                  <a:schemeClr val="tx2"/>
                </a:solidFill>
              </a:rPr>
              <a:t>这意味着这类企业拥有更广阔的经营视野，从而为企业的发展带来更多的机会，也证明了高速发展的企业对于机会更加敏感。</a:t>
            </a:r>
          </a:p>
        </p:txBody>
      </p:sp>
      <p:pic>
        <p:nvPicPr>
          <p:cNvPr id="5" name="图片 4">
            <a:extLst>
              <a:ext uri="{FF2B5EF4-FFF2-40B4-BE49-F238E27FC236}">
                <a16:creationId xmlns:a16="http://schemas.microsoft.com/office/drawing/2014/main" id="{9FB86E72-2715-4AE0-A1DA-FD2689E68F13}"/>
              </a:ext>
            </a:extLst>
          </p:cNvPr>
          <p:cNvPicPr>
            <a:picLocks noChangeAspect="1"/>
          </p:cNvPicPr>
          <p:nvPr/>
        </p:nvPicPr>
        <p:blipFill rotWithShape="1">
          <a:blip r:embed="rId2"/>
          <a:srcRect l="30344" t="11406" r="25808" b="13676"/>
          <a:stretch/>
        </p:blipFill>
        <p:spPr>
          <a:xfrm>
            <a:off x="107504" y="3789040"/>
            <a:ext cx="2088232" cy="2376264"/>
          </a:xfrm>
          <a:prstGeom prst="rect">
            <a:avLst/>
          </a:prstGeom>
        </p:spPr>
      </p:pic>
    </p:spTree>
    <p:extLst>
      <p:ext uri="{BB962C8B-B14F-4D97-AF65-F5344CB8AC3E}">
        <p14:creationId xmlns:p14="http://schemas.microsoft.com/office/powerpoint/2010/main" val="22276183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35FA9-1706-4729-B49C-21B88D1580D0}"/>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如何在前进道路上保持方向感？</a:t>
            </a:r>
          </a:p>
        </p:txBody>
      </p:sp>
      <p:sp>
        <p:nvSpPr>
          <p:cNvPr id="3" name="内容占位符 2">
            <a:extLst>
              <a:ext uri="{FF2B5EF4-FFF2-40B4-BE49-F238E27FC236}">
                <a16:creationId xmlns:a16="http://schemas.microsoft.com/office/drawing/2014/main" id="{D9640352-167A-4B42-A757-0136F66C4F20}"/>
              </a:ext>
            </a:extLst>
          </p:cNvPr>
          <p:cNvSpPr>
            <a:spLocks noGrp="1"/>
          </p:cNvSpPr>
          <p:nvPr>
            <p:ph idx="1"/>
          </p:nvPr>
        </p:nvSpPr>
        <p:spPr>
          <a:xfrm>
            <a:off x="107504" y="1268413"/>
            <a:ext cx="9036496" cy="4752975"/>
          </a:xfrm>
        </p:spPr>
        <p:txBody>
          <a:bodyPr/>
          <a:lstStyle/>
          <a:p>
            <a:r>
              <a:rPr lang="zh-CN" altLang="en-US" sz="2000" b="0" dirty="0">
                <a:latin typeface="楷体" panose="02010609060101010101" pitchFamily="49" charset="-122"/>
                <a:ea typeface="楷体" panose="02010609060101010101" pitchFamily="49" charset="-122"/>
              </a:rPr>
              <a:t>第一次接触的场景或者在无人区领航，需要方向感</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几点原则：</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第一，善良而强大，不选择进攻但随时有能力防守。</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第二，在看清事物本质和趋势之前，保持平静和不变。</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第三，说服自己包容旁人，但并非无底线、无限次。</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第四，在事物还没有暴露其真实面目之前，任由发展。</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第五，站在云端看世界，以最接近统治者的视角总览全局。</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第六，与人相交，眼神平静、温和、处变不惊。</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第七，理顺关系，永远追求进步的力量。</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第八，采纳一致性建构战略，诸因归总，海纳百川，聚力拼凑。</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第九，听从内心的召唤，在此基础上，总结经验教训。</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第十，规划一批、探索一批、储备一批、经营一批、淘汰一批。</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第十一，静水流深，于无声处听惊雷。</a:t>
            </a:r>
          </a:p>
        </p:txBody>
      </p:sp>
      <p:sp>
        <p:nvSpPr>
          <p:cNvPr id="4" name="页脚占位符 3">
            <a:extLst>
              <a:ext uri="{FF2B5EF4-FFF2-40B4-BE49-F238E27FC236}">
                <a16:creationId xmlns:a16="http://schemas.microsoft.com/office/drawing/2014/main" id="{69AC7959-DA38-4A74-93AB-CAFAAB86A3D6}"/>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69312156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640960" cy="641151"/>
          </a:xfrm>
        </p:spPr>
        <p:txBody>
          <a:bodyPr/>
          <a:lstStyle/>
          <a:p>
            <a:r>
              <a:rPr lang="en-US" altLang="zh-CN" sz="2800" b="0" dirty="0">
                <a:latin typeface="微软雅黑" panose="020B0503020204020204" pitchFamily="34" charset="-122"/>
                <a:ea typeface="微软雅黑" panose="020B0503020204020204" pitchFamily="34" charset="-122"/>
              </a:rPr>
              <a:t>3.3 </a:t>
            </a:r>
            <a:r>
              <a:rPr lang="zh-CN" altLang="en-US" sz="2800" b="0" dirty="0">
                <a:latin typeface="微软雅黑" panose="020B0503020204020204" pitchFamily="34" charset="-122"/>
                <a:ea typeface="微软雅黑" panose="020B0503020204020204" pitchFamily="34" charset="-122"/>
              </a:rPr>
              <a:t>初始条件视角下的新技术企业生存与成长研究评述</a:t>
            </a:r>
          </a:p>
        </p:txBody>
      </p:sp>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1187624" y="1466708"/>
            <a:ext cx="5256584" cy="4392488"/>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在技术创新引领的新一轮创业浪潮之下，以新技术企业为研究对象的研究契合了实践发展的需要，将视角延伸到</a:t>
            </a:r>
            <a:r>
              <a:rPr lang="zh-CN" altLang="en-US" sz="2000" b="0" dirty="0">
                <a:solidFill>
                  <a:srgbClr val="FF0000"/>
                </a:solidFill>
                <a:latin typeface="Times New Roman" panose="02020603050405020304" pitchFamily="18" charset="0"/>
                <a:cs typeface="Times New Roman" panose="02020603050405020304" pitchFamily="18" charset="0"/>
              </a:rPr>
              <a:t>新技术企业生命周期的最前端</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通过考察其在创建初期各个维度的差异，来解释其生存与成长绩效的不同；</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并进一步挖掘新企业如何在路径依赖的作用下，从初创期开始就被锁定在某一发展路径上，以及成立后的哪些事件会使新企业偏离原来的发展路径，而表现出一定的变化。</a:t>
            </a:r>
            <a:endParaRPr lang="en-US" altLang="zh-CN" sz="2000" b="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91107BC-A53D-48DF-AA32-1F453CA044DF}"/>
              </a:ext>
            </a:extLst>
          </p:cNvPr>
          <p:cNvPicPr>
            <a:picLocks noChangeAspect="1"/>
          </p:cNvPicPr>
          <p:nvPr/>
        </p:nvPicPr>
        <p:blipFill rotWithShape="1">
          <a:blip r:embed="rId3"/>
          <a:srcRect l="24747" t="26503" r="29465" b="27298"/>
          <a:stretch/>
        </p:blipFill>
        <p:spPr>
          <a:xfrm>
            <a:off x="7377861" y="2096852"/>
            <a:ext cx="1766139" cy="3168352"/>
          </a:xfrm>
          <a:prstGeom prst="rect">
            <a:avLst/>
          </a:prstGeom>
        </p:spPr>
      </p:pic>
    </p:spTree>
    <p:extLst>
      <p:ext uri="{BB962C8B-B14F-4D97-AF65-F5344CB8AC3E}">
        <p14:creationId xmlns:p14="http://schemas.microsoft.com/office/powerpoint/2010/main" val="26161577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3D91E1C2-2C6D-4F54-AE8C-B42224E8537B}"/>
              </a:ext>
            </a:extLst>
          </p:cNvPr>
          <p:cNvSpPr txBox="1">
            <a:spLocks noChangeArrowheads="1"/>
          </p:cNvSpPr>
          <p:nvPr/>
        </p:nvSpPr>
        <p:spPr bwMode="auto">
          <a:xfrm>
            <a:off x="501997" y="1268760"/>
            <a:ext cx="8140006" cy="378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此类研究将更好地解释新企业的创业和成长机理，并对实践中的创业投资以及政府对创业活动的支持具有重要的指导意义。例如：</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对于</a:t>
            </a:r>
            <a:r>
              <a:rPr lang="zh-CN" altLang="en-US" sz="2000" kern="0" dirty="0">
                <a:solidFill>
                  <a:srgbClr val="FF0000"/>
                </a:solidFill>
                <a:latin typeface="Times New Roman" panose="02020603050405020304" pitchFamily="18" charset="0"/>
                <a:cs typeface="Times New Roman" panose="02020603050405020304" pitchFamily="18" charset="0"/>
              </a:rPr>
              <a:t>创业投资家</a:t>
            </a:r>
            <a:r>
              <a:rPr lang="zh-CN" altLang="en-US" sz="2000" b="0" kern="0" dirty="0">
                <a:latin typeface="Times New Roman" panose="02020603050405020304" pitchFamily="18" charset="0"/>
                <a:cs typeface="Times New Roman" panose="02020603050405020304" pitchFamily="18" charset="0"/>
              </a:rPr>
              <a:t>来说，要关注新企业在创建初期的情况，具体可以通过考察其创业团队构成、技术资产要素来推测其未来的成功率，进而有助于项目筛选标准的制定；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对于</a:t>
            </a:r>
            <a:r>
              <a:rPr lang="zh-CN" altLang="en-US" sz="2000" kern="0" dirty="0">
                <a:solidFill>
                  <a:srgbClr val="FF0000"/>
                </a:solidFill>
                <a:latin typeface="Times New Roman" panose="02020603050405020304" pitchFamily="18" charset="0"/>
                <a:cs typeface="Times New Roman" panose="02020603050405020304" pitchFamily="18" charset="0"/>
              </a:rPr>
              <a:t>政府</a:t>
            </a:r>
            <a:r>
              <a:rPr lang="zh-CN" altLang="en-US" sz="2000" b="0" kern="0" dirty="0">
                <a:latin typeface="Times New Roman" panose="02020603050405020304" pitchFamily="18" charset="0"/>
                <a:cs typeface="Times New Roman" panose="02020603050405020304" pitchFamily="18" charset="0"/>
              </a:rPr>
              <a:t>来讲，创业带动就业浪潮，将有越来越多的科技型新企业诞生，政府应大力扶植科技型中小企业，同时为了资源利用效益的最大化，政策扶植应该有的放矢，而这种筛选便可依据对初始条件的评估来进行。</a:t>
            </a:r>
            <a:endParaRPr lang="en-US" altLang="zh-CN" sz="2000" b="0" kern="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2B5ACEF3-9CEC-4114-B76B-FAB29F9A46AA}"/>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572000" y="5055056"/>
            <a:ext cx="4191000" cy="1239788"/>
          </a:xfrm>
          <a:prstGeom prst="rect">
            <a:avLst/>
          </a:prstGeom>
        </p:spPr>
      </p:pic>
      <p:pic>
        <p:nvPicPr>
          <p:cNvPr id="19" name="图片 18">
            <a:extLst>
              <a:ext uri="{FF2B5EF4-FFF2-40B4-BE49-F238E27FC236}">
                <a16:creationId xmlns:a16="http://schemas.microsoft.com/office/drawing/2014/main" id="{92C187C0-9835-4814-8AB2-A3C85C358926}"/>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381000" y="5055056"/>
            <a:ext cx="4191000" cy="1239788"/>
          </a:xfrm>
          <a:prstGeom prst="rect">
            <a:avLst/>
          </a:prstGeom>
        </p:spPr>
      </p:pic>
    </p:spTree>
    <p:extLst>
      <p:ext uri="{BB962C8B-B14F-4D97-AF65-F5344CB8AC3E}">
        <p14:creationId xmlns:p14="http://schemas.microsoft.com/office/powerpoint/2010/main" val="340393630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2486208494"/>
              </p:ext>
            </p:extLst>
          </p:nvPr>
        </p:nvGraphicFramePr>
        <p:xfrm>
          <a:off x="3275856" y="1621688"/>
          <a:ext cx="545497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83325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a:xfrm>
            <a:off x="251520" y="273705"/>
            <a:ext cx="7488832" cy="954087"/>
          </a:xfrm>
        </p:spPr>
        <p:txBody>
          <a:bodyPr/>
          <a:lstStyle/>
          <a:p>
            <a:r>
              <a:rPr lang="zh-CN" altLang="en-US" sz="3200" dirty="0">
                <a:latin typeface="微软雅黑" panose="020B0503020204020204" pitchFamily="34" charset="-122"/>
                <a:ea typeface="微软雅黑" panose="020B0503020204020204" pitchFamily="34" charset="-122"/>
              </a:rPr>
              <a:t>四、新企业绩效来源</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908537560"/>
              </p:ext>
            </p:extLst>
          </p:nvPr>
        </p:nvGraphicFramePr>
        <p:xfrm>
          <a:off x="1403648" y="1556792"/>
          <a:ext cx="6336704" cy="4467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547664" y="1988840"/>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943799" y="2997601"/>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A193FD51-BBBF-4DDE-8DB5-591BD3D0ADEC}"/>
              </a:ext>
            </a:extLst>
          </p:cNvPr>
          <p:cNvSpPr/>
          <p:nvPr/>
        </p:nvSpPr>
        <p:spPr>
          <a:xfrm>
            <a:off x="1948527" y="4052182"/>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4" name="矩形 3">
            <a:extLst>
              <a:ext uri="{FF2B5EF4-FFF2-40B4-BE49-F238E27FC236}">
                <a16:creationId xmlns:a16="http://schemas.microsoft.com/office/drawing/2014/main" id="{95E3DCB5-34D3-46B5-8F4B-7CFD5CD968F2}"/>
              </a:ext>
            </a:extLst>
          </p:cNvPr>
          <p:cNvSpPr/>
          <p:nvPr/>
        </p:nvSpPr>
        <p:spPr>
          <a:xfrm>
            <a:off x="1550258" y="510676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4.4</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2591191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03848" y="1193179"/>
            <a:ext cx="8536304"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什么因素导致了新企业绩效</a:t>
            </a:r>
            <a:r>
              <a:rPr lang="zh-CN" altLang="en-US" sz="2000" b="0" kern="0" dirty="0">
                <a:solidFill>
                  <a:schemeClr val="tx2"/>
                </a:solidFill>
                <a:latin typeface="Times New Roman" panose="02020603050405020304" pitchFamily="18" charset="0"/>
                <a:cs typeface="Times New Roman" panose="02020603050405020304" pitchFamily="18" charset="0"/>
              </a:rPr>
              <a:t>”是理论界关注的重要问题。</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AAD6DADB-27FF-464B-ACED-BE834498C308}"/>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4.1 </a:t>
            </a:r>
            <a:r>
              <a:rPr lang="zh-CN" altLang="en-US" sz="2800" b="0" dirty="0">
                <a:latin typeface="微软雅黑" panose="020B0503020204020204" pitchFamily="34" charset="-122"/>
                <a:ea typeface="微软雅黑" panose="020B0503020204020204" pitchFamily="34" charset="-122"/>
              </a:rPr>
              <a:t>以前对新企业绩效来源的全面探索</a:t>
            </a:r>
          </a:p>
        </p:txBody>
      </p:sp>
      <p:sp>
        <p:nvSpPr>
          <p:cNvPr id="3" name="Rectangle 3">
            <a:extLst>
              <a:ext uri="{FF2B5EF4-FFF2-40B4-BE49-F238E27FC236}">
                <a16:creationId xmlns:a16="http://schemas.microsoft.com/office/drawing/2014/main" id="{152A1E92-9205-4097-BA4E-D27FC5E6ECC3}"/>
              </a:ext>
            </a:extLst>
          </p:cNvPr>
          <p:cNvSpPr txBox="1">
            <a:spLocks noChangeArrowheads="1"/>
          </p:cNvSpPr>
          <p:nvPr/>
        </p:nvSpPr>
        <p:spPr bwMode="auto">
          <a:xfrm>
            <a:off x="451220" y="4138685"/>
            <a:ext cx="8136904" cy="2016224"/>
          </a:xfrm>
          <a:prstGeom prst="rect">
            <a:avLst/>
          </a:prstGeom>
          <a:noFill/>
          <a:ln w="1905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ü"/>
              <a:defRPr/>
            </a:pPr>
            <a:r>
              <a:rPr lang="zh-CN" altLang="en-US" sz="2000" kern="0" dirty="0">
                <a:solidFill>
                  <a:srgbClr val="FF0000"/>
                </a:solidFill>
                <a:latin typeface="Times New Roman" panose="02020603050405020304" pitchFamily="18" charset="0"/>
                <a:cs typeface="Times New Roman" panose="02020603050405020304" pitchFamily="18" charset="0"/>
              </a:rPr>
              <a:t>森伯格</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Sandberg</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M.R.</a:t>
            </a:r>
            <a:r>
              <a:rPr lang="zh-CN" altLang="en-US" sz="2000" b="0" kern="0" dirty="0">
                <a:solidFill>
                  <a:schemeClr val="tx2"/>
                </a:solidFill>
                <a:latin typeface="Times New Roman" panose="02020603050405020304" pitchFamily="18" charset="0"/>
                <a:cs typeface="Times New Roman" panose="02020603050405020304" pitchFamily="18" charset="0"/>
              </a:rPr>
              <a:t>）率先用实证的研究方法识别出产业结构及企业战略对新企业绩效的影响。</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他结合风险投资家筛选项目的主要依据，设计了一个关于新企业绩效影响因素的理论模型，即：</a:t>
            </a:r>
            <a:r>
              <a:rPr lang="en-US" altLang="zh-CN" sz="2000" b="0" kern="0" dirty="0">
                <a:solidFill>
                  <a:srgbClr val="FF0000"/>
                </a:solidFill>
                <a:latin typeface="Times New Roman" panose="02020603050405020304" pitchFamily="18" charset="0"/>
                <a:cs typeface="Times New Roman" panose="02020603050405020304" pitchFamily="18" charset="0"/>
              </a:rPr>
              <a:t>NVP = f (E,IS,S)</a:t>
            </a:r>
          </a:p>
          <a:p>
            <a:pPr algn="just">
              <a:lnSpc>
                <a:spcPts val="2800"/>
              </a:lnSpc>
              <a:spcBef>
                <a:spcPts val="0"/>
              </a:spcBef>
              <a:spcAft>
                <a:spcPts val="600"/>
              </a:spcAft>
              <a:defRPr/>
            </a:pPr>
            <a:r>
              <a:rPr lang="en-US" altLang="zh-CN" sz="1800" b="0" kern="0" dirty="0">
                <a:solidFill>
                  <a:schemeClr val="tx2"/>
                </a:solidFill>
                <a:latin typeface="Times New Roman" panose="02020603050405020304" pitchFamily="18" charset="0"/>
                <a:cs typeface="Times New Roman" panose="02020603050405020304" pitchFamily="18" charset="0"/>
              </a:rPr>
              <a:t>NVP</a:t>
            </a:r>
            <a:r>
              <a:rPr lang="zh-CN" altLang="en-US" sz="1800" b="0" kern="0" dirty="0">
                <a:solidFill>
                  <a:schemeClr val="tx2"/>
                </a:solidFill>
                <a:latin typeface="Times New Roman" panose="02020603050405020304" pitchFamily="18" charset="0"/>
                <a:cs typeface="Times New Roman" panose="02020603050405020304" pitchFamily="18" charset="0"/>
              </a:rPr>
              <a:t>代表新企业绩效；</a:t>
            </a:r>
            <a:r>
              <a:rPr lang="en-US" altLang="zh-CN" sz="1800" b="0" kern="0" dirty="0">
                <a:solidFill>
                  <a:schemeClr val="tx2"/>
                </a:solidFill>
                <a:latin typeface="Times New Roman" panose="02020603050405020304" pitchFamily="18" charset="0"/>
                <a:cs typeface="Times New Roman" panose="02020603050405020304" pitchFamily="18" charset="0"/>
              </a:rPr>
              <a:t>E</a:t>
            </a:r>
            <a:r>
              <a:rPr lang="zh-CN" altLang="en-US" sz="1800" b="0" kern="0" dirty="0">
                <a:solidFill>
                  <a:schemeClr val="tx2"/>
                </a:solidFill>
                <a:latin typeface="Times New Roman" panose="02020603050405020304" pitchFamily="18" charset="0"/>
                <a:cs typeface="Times New Roman" panose="02020603050405020304" pitchFamily="18" charset="0"/>
              </a:rPr>
              <a:t>代表企业家；</a:t>
            </a:r>
            <a:r>
              <a:rPr lang="en-US" altLang="zh-CN" sz="1800" b="0" kern="0" dirty="0">
                <a:solidFill>
                  <a:schemeClr val="tx2"/>
                </a:solidFill>
                <a:latin typeface="Times New Roman" panose="02020603050405020304" pitchFamily="18" charset="0"/>
                <a:cs typeface="Times New Roman" panose="02020603050405020304" pitchFamily="18" charset="0"/>
              </a:rPr>
              <a:t>IS</a:t>
            </a:r>
            <a:r>
              <a:rPr lang="zh-CN" altLang="en-US" sz="1800" b="0" kern="0" dirty="0">
                <a:solidFill>
                  <a:schemeClr val="tx2"/>
                </a:solidFill>
                <a:latin typeface="Times New Roman" panose="02020603050405020304" pitchFamily="18" charset="0"/>
                <a:cs typeface="Times New Roman" panose="02020603050405020304" pitchFamily="18" charset="0"/>
              </a:rPr>
              <a:t>代表产业结构；</a:t>
            </a:r>
            <a:r>
              <a:rPr lang="en-US" altLang="zh-CN" sz="1800" b="0" kern="0" dirty="0">
                <a:solidFill>
                  <a:schemeClr val="tx2"/>
                </a:solidFill>
                <a:latin typeface="Times New Roman" panose="02020603050405020304" pitchFamily="18" charset="0"/>
                <a:cs typeface="Times New Roman" panose="02020603050405020304" pitchFamily="18" charset="0"/>
              </a:rPr>
              <a:t>S</a:t>
            </a:r>
            <a:r>
              <a:rPr lang="zh-CN" altLang="en-US" sz="1800" b="0" kern="0" dirty="0">
                <a:solidFill>
                  <a:schemeClr val="tx2"/>
                </a:solidFill>
                <a:latin typeface="Times New Roman" panose="02020603050405020304" pitchFamily="18" charset="0"/>
                <a:cs typeface="Times New Roman" panose="02020603050405020304" pitchFamily="18" charset="0"/>
              </a:rPr>
              <a:t>代表企业战略。</a:t>
            </a:r>
          </a:p>
        </p:txBody>
      </p:sp>
      <p:sp>
        <p:nvSpPr>
          <p:cNvPr id="4" name="Rectangle 3">
            <a:extLst>
              <a:ext uri="{FF2B5EF4-FFF2-40B4-BE49-F238E27FC236}">
                <a16:creationId xmlns:a16="http://schemas.microsoft.com/office/drawing/2014/main" id="{918008B1-ED6B-4BA9-B2A1-C6030B98182D}"/>
              </a:ext>
            </a:extLst>
          </p:cNvPr>
          <p:cNvSpPr txBox="1">
            <a:spLocks noChangeArrowheads="1"/>
          </p:cNvSpPr>
          <p:nvPr/>
        </p:nvSpPr>
        <p:spPr bwMode="auto">
          <a:xfrm>
            <a:off x="451220" y="1733339"/>
            <a:ext cx="8136904" cy="2269998"/>
          </a:xfrm>
          <a:prstGeom prst="rect">
            <a:avLst/>
          </a:prstGeom>
          <a:noFill/>
          <a:ln w="1905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ü"/>
              <a:defRPr/>
            </a:pPr>
            <a:r>
              <a:rPr lang="en-US" altLang="zh-CN" sz="2000" kern="0" dirty="0">
                <a:solidFill>
                  <a:srgbClr val="FF0000"/>
                </a:solidFill>
                <a:latin typeface="Times New Roman" panose="02020603050405020304" pitchFamily="18" charset="0"/>
                <a:cs typeface="Times New Roman" panose="02020603050405020304" pitchFamily="18" charset="0"/>
              </a:rPr>
              <a:t>Van de Ven</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en-US" altLang="zh-CN" sz="2000" kern="0" dirty="0">
                <a:solidFill>
                  <a:srgbClr val="FF0000"/>
                </a:solidFill>
                <a:latin typeface="Times New Roman" panose="02020603050405020304" pitchFamily="18" charset="0"/>
                <a:cs typeface="Times New Roman" panose="02020603050405020304" pitchFamily="18" charset="0"/>
              </a:rPr>
              <a:t>Hudson</a:t>
            </a:r>
            <a:r>
              <a:rPr lang="zh-CN" altLang="en-US" sz="2000" b="0" kern="0" dirty="0">
                <a:solidFill>
                  <a:schemeClr val="tx2"/>
                </a:solidFill>
                <a:latin typeface="Times New Roman" panose="02020603050405020304" pitchFamily="18" charset="0"/>
                <a:cs typeface="Times New Roman" panose="02020603050405020304" pitchFamily="18" charset="0"/>
              </a:rPr>
              <a:t>等（</a:t>
            </a:r>
            <a:r>
              <a:rPr lang="en-US" altLang="zh-CN" sz="2000" b="0" kern="0" dirty="0">
                <a:solidFill>
                  <a:schemeClr val="tx2"/>
                </a:solidFill>
                <a:latin typeface="Times New Roman" panose="02020603050405020304" pitchFamily="18" charset="0"/>
                <a:cs typeface="Times New Roman" panose="02020603050405020304" pitchFamily="18" charset="0"/>
              </a:rPr>
              <a:t>1984</a:t>
            </a:r>
            <a:r>
              <a:rPr lang="zh-CN" altLang="en-US" sz="2000" b="0" kern="0" dirty="0">
                <a:solidFill>
                  <a:schemeClr val="tx2"/>
                </a:solidFill>
                <a:latin typeface="Times New Roman" panose="02020603050405020304" pitchFamily="18" charset="0"/>
                <a:cs typeface="Times New Roman" panose="02020603050405020304" pitchFamily="18" charset="0"/>
              </a:rPr>
              <a:t>）从三个视角对新企业创建进行了设计，并考察</a:t>
            </a:r>
            <a:r>
              <a:rPr lang="zh-CN" altLang="en-US" sz="2000" b="0" kern="0" dirty="0">
                <a:solidFill>
                  <a:schemeClr val="tx2"/>
                </a:solidFill>
                <a:latin typeface="+mn-ea"/>
              </a:rPr>
              <a:t>了</a:t>
            </a:r>
            <a:r>
              <a:rPr lang="en-US" altLang="zh-CN" sz="2000" b="0" kern="0" dirty="0">
                <a:solidFill>
                  <a:schemeClr val="tx2"/>
                </a:solidFill>
                <a:latin typeface="+mn-ea"/>
              </a:rPr>
              <a:t>14</a:t>
            </a:r>
            <a:r>
              <a:rPr lang="zh-CN" altLang="en-US" sz="2000" b="0" kern="0" dirty="0">
                <a:solidFill>
                  <a:schemeClr val="tx2"/>
                </a:solidFill>
                <a:latin typeface="+mn-ea"/>
              </a:rPr>
              <a:t>个教育型软件公司绩效。该研究跨越了三个分析层面，综合作用于新企业的绩效：</a:t>
            </a:r>
            <a:endParaRPr lang="en-US" altLang="zh-CN" sz="2000" b="0"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sz="2000" b="0" kern="0" dirty="0">
                <a:solidFill>
                  <a:srgbClr val="FF0000"/>
                </a:solidFill>
                <a:latin typeface="+mn-ea"/>
              </a:rPr>
              <a:t>个体</a:t>
            </a:r>
            <a:r>
              <a:rPr lang="zh-CN" altLang="en-US" sz="2000" b="0" kern="0" dirty="0">
                <a:solidFill>
                  <a:schemeClr val="tx2"/>
                </a:solidFill>
                <a:latin typeface="+mn-ea"/>
              </a:rPr>
              <a:t>层面关注</a:t>
            </a:r>
            <a:r>
              <a:rPr lang="zh-CN" altLang="en-US" sz="2000" b="0" kern="0" dirty="0">
                <a:solidFill>
                  <a:srgbClr val="FF0000"/>
                </a:solidFill>
                <a:latin typeface="+mn-ea"/>
              </a:rPr>
              <a:t>创始人的特质和背景</a:t>
            </a:r>
            <a:r>
              <a:rPr lang="zh-CN" altLang="en-US" sz="2000" b="0" kern="0" dirty="0">
                <a:solidFill>
                  <a:schemeClr val="tx2"/>
                </a:solidFill>
                <a:latin typeface="+mn-ea"/>
              </a:rPr>
              <a:t>；</a:t>
            </a:r>
            <a:endParaRPr lang="en-US" altLang="zh-CN" sz="2000" b="0"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sz="2000" b="0" kern="0" dirty="0">
                <a:solidFill>
                  <a:srgbClr val="FF0000"/>
                </a:solidFill>
                <a:latin typeface="+mn-ea"/>
              </a:rPr>
              <a:t>组织</a:t>
            </a:r>
            <a:r>
              <a:rPr lang="zh-CN" altLang="en-US" sz="2000" b="0" kern="0" dirty="0">
                <a:solidFill>
                  <a:schemeClr val="tx2"/>
                </a:solidFill>
                <a:latin typeface="+mn-ea"/>
              </a:rPr>
              <a:t>层面关注</a:t>
            </a:r>
            <a:r>
              <a:rPr lang="zh-CN" altLang="en-US" sz="2000" b="0" kern="0" dirty="0">
                <a:solidFill>
                  <a:srgbClr val="FF0000"/>
                </a:solidFill>
                <a:latin typeface="+mn-ea"/>
              </a:rPr>
              <a:t>公司的计划和初始发展过程</a:t>
            </a:r>
            <a:r>
              <a:rPr lang="zh-CN" altLang="en-US" sz="2000" b="0" kern="0" dirty="0">
                <a:solidFill>
                  <a:schemeClr val="tx2"/>
                </a:solidFill>
                <a:latin typeface="+mn-ea"/>
              </a:rPr>
              <a:t>；</a:t>
            </a:r>
            <a:endParaRPr lang="en-US" altLang="zh-CN" sz="2000" b="0" kern="0" dirty="0">
              <a:solidFill>
                <a:schemeClr val="tx2"/>
              </a:solidFill>
              <a:latin typeface="+mn-ea"/>
            </a:endParaRPr>
          </a:p>
          <a:p>
            <a:pPr marL="457200" indent="-457200" algn="just">
              <a:lnSpc>
                <a:spcPts val="2800"/>
              </a:lnSpc>
              <a:spcBef>
                <a:spcPts val="0"/>
              </a:spcBef>
              <a:spcAft>
                <a:spcPts val="0"/>
              </a:spcAft>
              <a:buFont typeface="+mj-ea"/>
              <a:buAutoNum type="circleNumDbPlain"/>
              <a:defRPr/>
            </a:pPr>
            <a:r>
              <a:rPr lang="zh-CN" altLang="en-US" sz="2000" b="0" kern="0" dirty="0">
                <a:solidFill>
                  <a:srgbClr val="FF0000"/>
                </a:solidFill>
                <a:latin typeface="+mn-ea"/>
              </a:rPr>
              <a:t>社会</a:t>
            </a:r>
            <a:r>
              <a:rPr lang="zh-CN" altLang="en-US" sz="2000" b="0" kern="0" dirty="0">
                <a:solidFill>
                  <a:schemeClr val="tx2"/>
                </a:solidFill>
                <a:latin typeface="+mn-ea"/>
              </a:rPr>
              <a:t>层面关注</a:t>
            </a:r>
            <a:r>
              <a:rPr lang="zh-CN" altLang="en-US" sz="2000" b="0" kern="0" dirty="0">
                <a:solidFill>
                  <a:srgbClr val="FF0000"/>
                </a:solidFill>
                <a:latin typeface="+mn-ea"/>
              </a:rPr>
              <a:t>整个行业的成功</a:t>
            </a:r>
            <a:r>
              <a:rPr lang="zh-CN" altLang="en-US" sz="2000" b="0" kern="0" dirty="0">
                <a:solidFill>
                  <a:schemeClr val="tx2"/>
                </a:solidFill>
                <a:latin typeface="+mn-ea"/>
              </a:rPr>
              <a:t>。</a:t>
            </a:r>
            <a:endParaRPr lang="en-US" altLang="zh-CN" sz="2000" b="0" kern="0" dirty="0">
              <a:solidFill>
                <a:schemeClr val="tx2"/>
              </a:solidFill>
              <a:latin typeface="+mn-ea"/>
            </a:endParaRPr>
          </a:p>
        </p:txBody>
      </p:sp>
    </p:spTree>
    <p:extLst>
      <p:ext uri="{BB962C8B-B14F-4D97-AF65-F5344CB8AC3E}">
        <p14:creationId xmlns:p14="http://schemas.microsoft.com/office/powerpoint/2010/main" val="40003003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467544" y="1268760"/>
            <a:ext cx="6516723"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这些研究分别从不同方面考察了影响新企业绩效的因素，但研究结论并不明确，也缺乏具体指导性，不能生动刻画新企业绩效的来源。</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此后，学者们围绕这一问题不断拓展和深化，努力探索新企业绩效的来源。</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其中，企业家（创业者）及其创业团队对新企业绩效影响的研究不断得到深化和重视，研究的问题越来越聚焦和具体，体现出创业者特征及其创业活动过程对新企业绩效影响的重要性。</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越来越多的研究认为，创业者的个人主动性可以在组织活动中得以体现，并直接导致了新企业的建立或现有企业的更新，以及绩效的改进。</a:t>
            </a:r>
          </a:p>
          <a:p>
            <a:pPr algn="just">
              <a:lnSpc>
                <a:spcPts val="2800"/>
              </a:lnSpc>
              <a:spcBef>
                <a:spcPts val="600"/>
              </a:spcBef>
              <a:spcAft>
                <a:spcPts val="600"/>
              </a:spcAft>
              <a:buFont typeface="Wingdings" panose="05000000000000000000" pitchFamily="2" charset="2"/>
              <a:buChar char="Ø"/>
              <a:defRPr/>
            </a:pPr>
            <a:endParaRPr lang="zh-CN" altLang="en-US" sz="2000" b="0" kern="0" dirty="0">
              <a:solidFill>
                <a:schemeClr val="tx2"/>
              </a:solidFill>
              <a:latin typeface="+mn-ea"/>
            </a:endParaRPr>
          </a:p>
        </p:txBody>
      </p:sp>
      <p:pic>
        <p:nvPicPr>
          <p:cNvPr id="4" name="图片 3">
            <a:extLst>
              <a:ext uri="{FF2B5EF4-FFF2-40B4-BE49-F238E27FC236}">
                <a16:creationId xmlns:a16="http://schemas.microsoft.com/office/drawing/2014/main" id="{C587487F-BB84-4F47-986C-83C4EE0E79CF}"/>
              </a:ext>
            </a:extLst>
          </p:cNvPr>
          <p:cNvPicPr>
            <a:picLocks noChangeAspect="1"/>
          </p:cNvPicPr>
          <p:nvPr/>
        </p:nvPicPr>
        <p:blipFill rotWithShape="1">
          <a:blip r:embed="rId3"/>
          <a:srcRect l="27320" r="45464"/>
          <a:stretch/>
        </p:blipFill>
        <p:spPr>
          <a:xfrm>
            <a:off x="7164288" y="1461703"/>
            <a:ext cx="1296144" cy="4438650"/>
          </a:xfrm>
          <a:prstGeom prst="rect">
            <a:avLst/>
          </a:prstGeom>
        </p:spPr>
      </p:pic>
    </p:spTree>
    <p:extLst>
      <p:ext uri="{BB962C8B-B14F-4D97-AF65-F5344CB8AC3E}">
        <p14:creationId xmlns:p14="http://schemas.microsoft.com/office/powerpoint/2010/main" val="38358034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51520" y="1114228"/>
            <a:ext cx="8428038" cy="310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kern="0" dirty="0">
                <a:solidFill>
                  <a:srgbClr val="FF0000"/>
                </a:solidFill>
                <a:latin typeface="+mn-ea"/>
              </a:rPr>
              <a:t>德尔玛</a:t>
            </a:r>
            <a:r>
              <a:rPr lang="zh-CN" altLang="en-US" sz="2000" b="0" kern="0" dirty="0">
                <a:solidFill>
                  <a:schemeClr val="tx2"/>
                </a:solidFill>
                <a:latin typeface="+mn-ea"/>
              </a:rPr>
              <a:t>和</a:t>
            </a:r>
            <a:r>
              <a:rPr lang="zh-CN" altLang="en-US" sz="2000" kern="0" dirty="0">
                <a:solidFill>
                  <a:srgbClr val="FF0000"/>
                </a:solidFill>
                <a:latin typeface="+mn-ea"/>
              </a:rPr>
              <a:t>谢恩</a:t>
            </a:r>
            <a:r>
              <a:rPr lang="zh-CN" altLang="en-US" sz="2000" b="0" kern="0" dirty="0">
                <a:solidFill>
                  <a:schemeClr val="tx2"/>
                </a:solidFill>
                <a:latin typeface="Times New Roman" panose="02020603050405020304" pitchFamily="18" charset="0"/>
                <a:cs typeface="Times New Roman" panose="02020603050405020304" pitchFamily="18" charset="0"/>
              </a:rPr>
              <a:t>于</a:t>
            </a:r>
            <a:r>
              <a:rPr lang="en-US" altLang="zh-CN" sz="2000" b="0" kern="0" dirty="0">
                <a:solidFill>
                  <a:schemeClr val="tx2"/>
                </a:solidFill>
                <a:latin typeface="Times New Roman" panose="02020603050405020304" pitchFamily="18" charset="0"/>
                <a:cs typeface="Times New Roman" panose="02020603050405020304" pitchFamily="18" charset="0"/>
              </a:rPr>
              <a:t>2004</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合法化优先：创业活动与新企业存活</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考察了</a:t>
            </a:r>
            <a:r>
              <a:rPr lang="zh-CN" altLang="en-US" sz="2000" b="0" kern="0" dirty="0">
                <a:solidFill>
                  <a:srgbClr val="FF0000"/>
                </a:solidFill>
                <a:latin typeface="Times New Roman" panose="02020603050405020304" pitchFamily="18" charset="0"/>
                <a:cs typeface="Times New Roman" panose="02020603050405020304" pitchFamily="18" charset="0"/>
              </a:rPr>
              <a:t>创业活动</a:t>
            </a:r>
            <a:r>
              <a:rPr lang="zh-CN" altLang="en-US" sz="2000" b="0" kern="0" dirty="0">
                <a:solidFill>
                  <a:srgbClr val="FF0000"/>
                </a:solidFill>
                <a:latin typeface="+mn-ea"/>
              </a:rPr>
              <a:t>顺序</a:t>
            </a:r>
            <a:r>
              <a:rPr lang="zh-CN" altLang="en-US" sz="2000" b="0" kern="0" dirty="0">
                <a:solidFill>
                  <a:schemeClr val="tx2"/>
                </a:solidFill>
                <a:latin typeface="+mn-ea"/>
              </a:rPr>
              <a:t>对创业成功的影响，指明了创业活动中的</a:t>
            </a:r>
            <a:r>
              <a:rPr lang="zh-CN" altLang="en-US" sz="2000" b="0" kern="0" dirty="0">
                <a:solidFill>
                  <a:srgbClr val="FF0000"/>
                </a:solidFill>
                <a:latin typeface="+mn-ea"/>
              </a:rPr>
              <a:t>合法化行为</a:t>
            </a:r>
            <a:r>
              <a:rPr lang="zh-CN" altLang="en-US" sz="2000" b="0" kern="0" dirty="0">
                <a:solidFill>
                  <a:schemeClr val="tx2"/>
                </a:solidFill>
                <a:latin typeface="+mn-ea"/>
              </a:rPr>
              <a:t>对新企业生存的重要作用。</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他们认为，内行的创业者在创业活动中会遵循一定的顺序，在创业的复杂性提高的情况下，遵循正确的活动顺序对创业者是有利的，有助于新企业的生存与发展。</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他们通过文献研究，将组织活动对新企业成活的影响梳理出三个研究视角：</a:t>
            </a:r>
            <a:endParaRPr lang="en-US" altLang="zh-CN" sz="2000" b="0" kern="0" dirty="0">
              <a:solidFill>
                <a:schemeClr val="tx2"/>
              </a:solidFill>
              <a:latin typeface="+mn-ea"/>
            </a:endParaRPr>
          </a:p>
        </p:txBody>
      </p:sp>
      <p:sp>
        <p:nvSpPr>
          <p:cNvPr id="3" name="矩形: 圆角 2">
            <a:extLst>
              <a:ext uri="{FF2B5EF4-FFF2-40B4-BE49-F238E27FC236}">
                <a16:creationId xmlns:a16="http://schemas.microsoft.com/office/drawing/2014/main" id="{2DC209AB-88B6-49BB-BF2C-630B6CF78B0F}"/>
              </a:ext>
            </a:extLst>
          </p:cNvPr>
          <p:cNvSpPr/>
          <p:nvPr/>
        </p:nvSpPr>
        <p:spPr>
          <a:xfrm>
            <a:off x="1588423" y="3933056"/>
            <a:ext cx="6900604" cy="2304256"/>
          </a:xfrm>
          <a:prstGeom prst="roundRect">
            <a:avLst/>
          </a:prstGeom>
          <a:solidFill>
            <a:srgbClr val="FFE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0"/>
              </a:spcBef>
              <a:spcAft>
                <a:spcPts val="600"/>
              </a:spcAft>
              <a:buFont typeface="+mj-ea"/>
              <a:buAutoNum type="circleNumDbPlain"/>
              <a:defRPr/>
            </a:pPr>
            <a:r>
              <a:rPr lang="zh-CN" altLang="en-US" b="1" kern="0" dirty="0">
                <a:solidFill>
                  <a:srgbClr val="FF0000"/>
                </a:solidFill>
                <a:latin typeface="+mn-ea"/>
              </a:rPr>
              <a:t>制度理论视角</a:t>
            </a:r>
            <a:r>
              <a:rPr lang="zh-CN" altLang="en-US" kern="0" dirty="0">
                <a:solidFill>
                  <a:schemeClr val="tx2"/>
                </a:solidFill>
                <a:latin typeface="+mn-ea"/>
              </a:rPr>
              <a:t>：</a:t>
            </a:r>
            <a:r>
              <a:rPr lang="zh-CN" altLang="en-US" b="0" kern="0" dirty="0">
                <a:solidFill>
                  <a:schemeClr val="tx2"/>
                </a:solidFill>
                <a:latin typeface="+mn-ea"/>
              </a:rPr>
              <a:t>那些能使新企业表现出可信赖和责任性的活动有助于企业的成活，因为这些活动提高了组织的合法性；</a:t>
            </a:r>
            <a:endParaRPr lang="en-US" altLang="zh-CN" b="0" kern="0" dirty="0">
              <a:solidFill>
                <a:schemeClr val="tx2"/>
              </a:solidFill>
              <a:latin typeface="+mn-ea"/>
            </a:endParaRPr>
          </a:p>
          <a:p>
            <a:pPr marL="457200" indent="-457200" algn="just">
              <a:lnSpc>
                <a:spcPts val="2800"/>
              </a:lnSpc>
              <a:spcBef>
                <a:spcPts val="0"/>
              </a:spcBef>
              <a:spcAft>
                <a:spcPts val="600"/>
              </a:spcAft>
              <a:buFont typeface="+mj-ea"/>
              <a:buAutoNum type="circleNumDbPlain"/>
              <a:defRPr/>
            </a:pPr>
            <a:r>
              <a:rPr lang="zh-CN" altLang="en-US" b="1" kern="0" dirty="0">
                <a:solidFill>
                  <a:srgbClr val="FF0000"/>
                </a:solidFill>
                <a:latin typeface="+mn-ea"/>
              </a:rPr>
              <a:t>社会关系的视角</a:t>
            </a:r>
            <a:r>
              <a:rPr lang="zh-CN" altLang="en-US" b="0" kern="0" dirty="0">
                <a:solidFill>
                  <a:schemeClr val="tx2"/>
                </a:solidFill>
                <a:latin typeface="+mn-ea"/>
              </a:rPr>
              <a:t>：那些能帮助组织建立与外部利益相关者关系的活动能提高新企业的成活可能性；</a:t>
            </a:r>
            <a:endParaRPr lang="en-US" altLang="zh-CN" b="0" kern="0" dirty="0">
              <a:solidFill>
                <a:schemeClr val="tx2"/>
              </a:solidFill>
              <a:latin typeface="+mn-ea"/>
            </a:endParaRPr>
          </a:p>
          <a:p>
            <a:pPr marL="457200" indent="-457200" algn="just">
              <a:lnSpc>
                <a:spcPts val="2800"/>
              </a:lnSpc>
              <a:spcBef>
                <a:spcPts val="0"/>
              </a:spcBef>
              <a:spcAft>
                <a:spcPts val="600"/>
              </a:spcAft>
              <a:buFont typeface="+mj-ea"/>
              <a:buAutoNum type="circleNumDbPlain"/>
              <a:defRPr/>
            </a:pPr>
            <a:r>
              <a:rPr lang="zh-CN" altLang="en-US" b="1" kern="0" dirty="0">
                <a:solidFill>
                  <a:srgbClr val="FF0000"/>
                </a:solidFill>
                <a:latin typeface="+mn-ea"/>
              </a:rPr>
              <a:t>熊彼特视角</a:t>
            </a:r>
            <a:r>
              <a:rPr lang="zh-CN" altLang="en-US" b="0" kern="0" dirty="0">
                <a:solidFill>
                  <a:schemeClr val="tx2"/>
                </a:solidFill>
                <a:latin typeface="+mn-ea"/>
              </a:rPr>
              <a:t>：比已有企业更好的资源控制和重新组合方式有助于新企业的成话。</a:t>
            </a:r>
          </a:p>
        </p:txBody>
      </p:sp>
      <p:sp>
        <p:nvSpPr>
          <p:cNvPr id="5" name="标题 1">
            <a:extLst>
              <a:ext uri="{FF2B5EF4-FFF2-40B4-BE49-F238E27FC236}">
                <a16:creationId xmlns:a16="http://schemas.microsoft.com/office/drawing/2014/main" id="{D630E9C7-C083-4916-97C8-6619784398D7}"/>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4.1 </a:t>
            </a:r>
            <a:r>
              <a:rPr lang="zh-CN" altLang="en-US" sz="2800" b="0" dirty="0">
                <a:latin typeface="微软雅黑" panose="020B0503020204020204" pitchFamily="34" charset="-122"/>
                <a:ea typeface="微软雅黑" panose="020B0503020204020204" pitchFamily="34" charset="-122"/>
              </a:rPr>
              <a:t>德尔玛和谢恩的研究：合法化行为与新企业存活</a:t>
            </a:r>
          </a:p>
        </p:txBody>
      </p:sp>
      <p:pic>
        <p:nvPicPr>
          <p:cNvPr id="2" name="图片 1">
            <a:extLst>
              <a:ext uri="{FF2B5EF4-FFF2-40B4-BE49-F238E27FC236}">
                <a16:creationId xmlns:a16="http://schemas.microsoft.com/office/drawing/2014/main" id="{4BA0890D-8201-4F01-8CF5-B79816E15C91}"/>
              </a:ext>
            </a:extLst>
          </p:cNvPr>
          <p:cNvPicPr>
            <a:picLocks noChangeAspect="1"/>
          </p:cNvPicPr>
          <p:nvPr/>
        </p:nvPicPr>
        <p:blipFill rotWithShape="1">
          <a:blip r:embed="rId3">
            <a:extLst>
              <a:ext uri="{28A0092B-C50C-407E-A947-70E740481C1C}">
                <a14:useLocalDpi xmlns:a14="http://schemas.microsoft.com/office/drawing/2010/main" val="0"/>
              </a:ext>
            </a:extLst>
          </a:blip>
          <a:srcRect l="11092" t="6873" r="7539" b="7220"/>
          <a:stretch/>
        </p:blipFill>
        <p:spPr>
          <a:xfrm>
            <a:off x="36296" y="4745506"/>
            <a:ext cx="1361596" cy="1491806"/>
          </a:xfrm>
          <a:prstGeom prst="rect">
            <a:avLst/>
          </a:prstGeom>
        </p:spPr>
      </p:pic>
    </p:spTree>
    <p:extLst>
      <p:ext uri="{BB962C8B-B14F-4D97-AF65-F5344CB8AC3E}">
        <p14:creationId xmlns:p14="http://schemas.microsoft.com/office/powerpoint/2010/main" val="111378734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16372" y="1124744"/>
            <a:ext cx="8360084" cy="38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但这些文献没有考察</a:t>
            </a:r>
            <a:r>
              <a:rPr lang="zh-CN" altLang="en-US" sz="2000" b="0" kern="0" dirty="0">
                <a:solidFill>
                  <a:srgbClr val="FF0000"/>
                </a:solidFill>
                <a:latin typeface="+mn-ea"/>
              </a:rPr>
              <a:t>这些活动是否在顺序上应该优先于其他的活动</a:t>
            </a:r>
            <a:r>
              <a:rPr lang="zh-CN" altLang="en-US" sz="2000" b="0" kern="0" dirty="0">
                <a:solidFill>
                  <a:schemeClr val="tx2"/>
                </a:solidFill>
                <a:latin typeface="+mn-ea"/>
              </a:rPr>
              <a:t>。因为创业者不可能同时实施各种活动，因此，他们在是否首先实施上述有利于组织成活的活动上会有不同的表现。</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基于此，他们提出：首先进行</a:t>
            </a:r>
            <a:r>
              <a:rPr lang="zh-CN" altLang="en-US" sz="2000" kern="0" dirty="0">
                <a:solidFill>
                  <a:srgbClr val="FF0000"/>
                </a:solidFill>
                <a:latin typeface="+mn-ea"/>
              </a:rPr>
              <a:t>组织合法化</a:t>
            </a:r>
            <a:r>
              <a:rPr lang="zh-CN" altLang="en-US" sz="2000" b="0" kern="0" dirty="0">
                <a:solidFill>
                  <a:schemeClr val="tx2"/>
                </a:solidFill>
                <a:latin typeface="+mn-ea"/>
              </a:rPr>
              <a:t>的活动会有利于新企业的发展，因为组织的合法化是组织与外部建立关系并获得资源的前提。</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当创业者创办新企业时，他们试图</a:t>
            </a:r>
            <a:r>
              <a:rPr lang="zh-CN" altLang="en-US" sz="2000" b="0" kern="0" dirty="0">
                <a:solidFill>
                  <a:srgbClr val="FF0000"/>
                </a:solidFill>
                <a:latin typeface="+mn-ea"/>
              </a:rPr>
              <a:t>重新整合现有资源用于新用途</a:t>
            </a:r>
            <a:r>
              <a:rPr lang="zh-CN" altLang="en-US" sz="2000" b="0" kern="0" dirty="0">
                <a:solidFill>
                  <a:schemeClr val="tx2"/>
                </a:solidFill>
                <a:latin typeface="+mn-ea"/>
              </a:rPr>
              <a:t>，但要说服利益相关者重新整合资源是困难的，因为新的整合方式（创业者的创意）对现状形成了挑战。</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因此，需要创业者去证明他们的创意具有价值，而合法性的产生对价值的展示有重要意义。</a:t>
            </a:r>
          </a:p>
        </p:txBody>
      </p:sp>
      <p:pic>
        <p:nvPicPr>
          <p:cNvPr id="2" name="图片 1">
            <a:extLst>
              <a:ext uri="{FF2B5EF4-FFF2-40B4-BE49-F238E27FC236}">
                <a16:creationId xmlns:a16="http://schemas.microsoft.com/office/drawing/2014/main" id="{D1B06477-3A62-41D4-B7BB-4EB1124CC330}"/>
              </a:ext>
            </a:extLst>
          </p:cNvPr>
          <p:cNvPicPr>
            <a:picLocks noChangeAspect="1"/>
          </p:cNvPicPr>
          <p:nvPr/>
        </p:nvPicPr>
        <p:blipFill rotWithShape="1">
          <a:blip r:embed="rId3"/>
          <a:srcRect l="6584" t="63650" r="6582" b="30050"/>
          <a:stretch/>
        </p:blipFill>
        <p:spPr>
          <a:xfrm>
            <a:off x="316372" y="188640"/>
            <a:ext cx="4181332" cy="836266"/>
          </a:xfrm>
          <a:prstGeom prst="rect">
            <a:avLst/>
          </a:prstGeom>
        </p:spPr>
      </p:pic>
      <p:pic>
        <p:nvPicPr>
          <p:cNvPr id="3" name="图片 2">
            <a:extLst>
              <a:ext uri="{FF2B5EF4-FFF2-40B4-BE49-F238E27FC236}">
                <a16:creationId xmlns:a16="http://schemas.microsoft.com/office/drawing/2014/main" id="{B74EB386-9894-43C6-994F-1473080367BC}"/>
              </a:ext>
            </a:extLst>
          </p:cNvPr>
          <p:cNvPicPr>
            <a:picLocks noChangeAspect="1"/>
          </p:cNvPicPr>
          <p:nvPr/>
        </p:nvPicPr>
        <p:blipFill rotWithShape="1">
          <a:blip r:embed="rId3"/>
          <a:srcRect l="21055" t="87799" r="15266" b="2751"/>
          <a:stretch/>
        </p:blipFill>
        <p:spPr>
          <a:xfrm>
            <a:off x="5987833" y="4968998"/>
            <a:ext cx="2816315" cy="1152128"/>
          </a:xfrm>
          <a:prstGeom prst="rect">
            <a:avLst/>
          </a:prstGeom>
        </p:spPr>
      </p:pic>
      <p:sp>
        <p:nvSpPr>
          <p:cNvPr id="5" name="矩形: 圆角 4">
            <a:extLst>
              <a:ext uri="{FF2B5EF4-FFF2-40B4-BE49-F238E27FC236}">
                <a16:creationId xmlns:a16="http://schemas.microsoft.com/office/drawing/2014/main" id="{BB1A3725-60F2-4EF5-B1EF-34BDAE0BFE17}"/>
              </a:ext>
            </a:extLst>
          </p:cNvPr>
          <p:cNvSpPr/>
          <p:nvPr/>
        </p:nvSpPr>
        <p:spPr>
          <a:xfrm>
            <a:off x="755576" y="5106494"/>
            <a:ext cx="5004614" cy="105288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rgbClr val="FF0000"/>
                </a:solidFill>
                <a:latin typeface="Times New Roman" panose="02020603050405020304" pitchFamily="18" charset="0"/>
                <a:cs typeface="Times New Roman" panose="02020603050405020304" pitchFamily="18" charset="0"/>
              </a:rPr>
              <a:t>新企业的合法性</a:t>
            </a:r>
            <a:r>
              <a:rPr lang="zh-CN" altLang="en-US"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2"/>
                </a:solidFill>
                <a:latin typeface="Times New Roman" panose="02020603050405020304" pitchFamily="18" charset="0"/>
                <a:cs typeface="Times New Roman" panose="02020603050405020304" pitchFamily="18" charset="0"/>
              </a:rPr>
              <a:t>指人们认为新企业在多大程度上符合普通认可的做事原则、规范、标推和方式。</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4024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971600" y="1484784"/>
            <a:ext cx="7776864" cy="304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他们提出了四个研究假设：在</a:t>
            </a:r>
            <a:r>
              <a:rPr lang="zh-CN" altLang="en-US" sz="2000" b="0" kern="0" dirty="0">
                <a:solidFill>
                  <a:schemeClr val="tx2"/>
                </a:solidFill>
                <a:latin typeface="Times New Roman" panose="02020603050405020304" pitchFamily="18" charset="0"/>
                <a:cs typeface="Times New Roman" panose="02020603050405020304" pitchFamily="18" charset="0"/>
              </a:rPr>
              <a:t>最初的</a:t>
            </a:r>
            <a:r>
              <a:rPr lang="en-US" altLang="zh-CN" sz="2000" b="0" kern="0" dirty="0">
                <a:solidFill>
                  <a:schemeClr val="tx2"/>
                </a:solidFill>
                <a:latin typeface="Times New Roman" panose="02020603050405020304" pitchFamily="18" charset="0"/>
                <a:cs typeface="Times New Roman" panose="02020603050405020304" pitchFamily="18" charset="0"/>
              </a:rPr>
              <a:t>30</a:t>
            </a:r>
            <a:r>
              <a:rPr lang="zh-CN" altLang="en-US" sz="2000" b="0" kern="0" dirty="0">
                <a:solidFill>
                  <a:schemeClr val="tx2"/>
                </a:solidFill>
                <a:latin typeface="Times New Roman" panose="02020603050405020304" pitchFamily="18" charset="0"/>
                <a:cs typeface="Times New Roman" panose="02020603050405020304" pitchFamily="18" charset="0"/>
              </a:rPr>
              <a:t>个月里，</a:t>
            </a:r>
            <a:endParaRPr lang="en-US" altLang="zh-CN" sz="2000" b="0" kern="0" dirty="0">
              <a:solidFill>
                <a:schemeClr val="tx2"/>
              </a:solidFill>
              <a:latin typeface="+mn-ea"/>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法律实体的成立会降低新企业中途而散的可能性；</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法律实体的成立会提高新企业进行其他组织活动的可能性；</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编制商业计划会降低新企业中途而散的可能性；</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编制商业计划会提高新企业进行其他组织活动的可能性。</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通过对</a:t>
            </a:r>
            <a:r>
              <a:rPr lang="en-US" altLang="zh-CN" sz="2000" b="0" kern="0" dirty="0">
                <a:solidFill>
                  <a:schemeClr val="tx2"/>
                </a:solidFill>
                <a:latin typeface="Times New Roman" panose="02020603050405020304" pitchFamily="18" charset="0"/>
                <a:cs typeface="Times New Roman" panose="02020603050405020304" pitchFamily="18" charset="0"/>
              </a:rPr>
              <a:t>223</a:t>
            </a:r>
            <a:r>
              <a:rPr lang="zh-CN" altLang="en-US" sz="2000" b="0" kern="0" dirty="0">
                <a:solidFill>
                  <a:schemeClr val="tx2"/>
                </a:solidFill>
                <a:latin typeface="Times New Roman" panose="02020603050405020304" pitchFamily="18" charset="0"/>
                <a:cs typeface="Times New Roman" panose="02020603050405020304" pitchFamily="18" charset="0"/>
              </a:rPr>
              <a:t>位创业者样本的</a:t>
            </a:r>
            <a:r>
              <a:rPr lang="zh-CN" altLang="en-US" sz="2000" b="0" kern="0" dirty="0">
                <a:solidFill>
                  <a:schemeClr val="tx2"/>
                </a:solidFill>
                <a:latin typeface="+mn-ea"/>
              </a:rPr>
              <a:t>数据分析，四个假设都得到了支持。</a:t>
            </a:r>
          </a:p>
        </p:txBody>
      </p:sp>
      <p:pic>
        <p:nvPicPr>
          <p:cNvPr id="11" name="图片 10">
            <a:extLst>
              <a:ext uri="{FF2B5EF4-FFF2-40B4-BE49-F238E27FC236}">
                <a16:creationId xmlns:a16="http://schemas.microsoft.com/office/drawing/2014/main" id="{E2ADBCD2-F994-4A09-8E75-3EE68A9F715B}"/>
              </a:ext>
            </a:extLst>
          </p:cNvPr>
          <p:cNvPicPr>
            <a:picLocks noChangeAspect="1"/>
          </p:cNvPicPr>
          <p:nvPr/>
        </p:nvPicPr>
        <p:blipFill rotWithShape="1">
          <a:blip r:embed="rId3"/>
          <a:srcRect l="18161" t="36350" r="23950" b="54200"/>
          <a:stretch/>
        </p:blipFill>
        <p:spPr>
          <a:xfrm>
            <a:off x="611560" y="4869160"/>
            <a:ext cx="2542797" cy="1144958"/>
          </a:xfrm>
          <a:prstGeom prst="rect">
            <a:avLst/>
          </a:prstGeom>
        </p:spPr>
      </p:pic>
      <p:pic>
        <p:nvPicPr>
          <p:cNvPr id="13" name="图片 12">
            <a:extLst>
              <a:ext uri="{FF2B5EF4-FFF2-40B4-BE49-F238E27FC236}">
                <a16:creationId xmlns:a16="http://schemas.microsoft.com/office/drawing/2014/main" id="{D4F89E96-FAEB-456E-B273-B7F30BD06600}"/>
              </a:ext>
            </a:extLst>
          </p:cNvPr>
          <p:cNvPicPr>
            <a:picLocks noChangeAspect="1"/>
          </p:cNvPicPr>
          <p:nvPr/>
        </p:nvPicPr>
        <p:blipFill rotWithShape="1">
          <a:blip r:embed="rId3"/>
          <a:srcRect l="12372" t="9090" r="15265" b="81487"/>
          <a:stretch/>
        </p:blipFill>
        <p:spPr>
          <a:xfrm>
            <a:off x="5796136" y="44623"/>
            <a:ext cx="2808312" cy="1008113"/>
          </a:xfrm>
          <a:prstGeom prst="rect">
            <a:avLst/>
          </a:prstGeom>
        </p:spPr>
      </p:pic>
      <p:pic>
        <p:nvPicPr>
          <p:cNvPr id="2" name="图片 1">
            <a:extLst>
              <a:ext uri="{FF2B5EF4-FFF2-40B4-BE49-F238E27FC236}">
                <a16:creationId xmlns:a16="http://schemas.microsoft.com/office/drawing/2014/main" id="{77DC88D6-24D5-4DBB-8C7E-901925CBDA69}"/>
              </a:ext>
            </a:extLst>
          </p:cNvPr>
          <p:cNvPicPr>
            <a:picLocks noChangeAspect="1"/>
          </p:cNvPicPr>
          <p:nvPr/>
        </p:nvPicPr>
        <p:blipFill rotWithShape="1">
          <a:blip r:embed="rId4"/>
          <a:srcRect t="25666" b="53244"/>
          <a:stretch/>
        </p:blipFill>
        <p:spPr>
          <a:xfrm>
            <a:off x="3608395" y="5021195"/>
            <a:ext cx="4762500" cy="936105"/>
          </a:xfrm>
          <a:prstGeom prst="rect">
            <a:avLst/>
          </a:prstGeom>
        </p:spPr>
      </p:pic>
    </p:spTree>
    <p:extLst>
      <p:ext uri="{BB962C8B-B14F-4D97-AF65-F5344CB8AC3E}">
        <p14:creationId xmlns:p14="http://schemas.microsoft.com/office/powerpoint/2010/main" val="372513607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4.3 </a:t>
            </a:r>
            <a:r>
              <a:rPr lang="zh-CN" altLang="en-US" sz="2800" b="0" dirty="0">
                <a:latin typeface="微软雅黑" panose="020B0503020204020204" pitchFamily="34" charset="-122"/>
                <a:ea typeface="微软雅黑" panose="020B0503020204020204" pitchFamily="34" charset="-122"/>
              </a:rPr>
              <a:t>巴林杰等的研究：成长愿望对新企业绩效的影响</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51520" y="1217382"/>
            <a:ext cx="7992888" cy="170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布鲁斯</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巴林杰</a:t>
            </a:r>
            <a:r>
              <a:rPr lang="zh-CN" altLang="en-US" sz="2000" b="0" kern="0" dirty="0">
                <a:solidFill>
                  <a:schemeClr val="tx2"/>
                </a:solidFill>
                <a:latin typeface="Times New Roman" panose="02020603050405020304" pitchFamily="18" charset="0"/>
                <a:cs typeface="Times New Roman" panose="02020603050405020304" pitchFamily="18" charset="0"/>
              </a:rPr>
              <a:t>等于</a:t>
            </a:r>
            <a:r>
              <a:rPr lang="en-US" altLang="zh-CN" sz="2000" b="0" kern="0" dirty="0">
                <a:solidFill>
                  <a:schemeClr val="tx2"/>
                </a:solidFill>
                <a:latin typeface="Times New Roman" panose="02020603050405020304" pitchFamily="18" charset="0"/>
                <a:cs typeface="Times New Roman" panose="02020603050405020304" pitchFamily="18" charset="0"/>
              </a:rPr>
              <a:t>2005</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快速成长企业及其创立者的特征内容分析</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解释了是什么因素导致了新企业的快速成长。</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他们利用定性案例内容分析研究方法，对</a:t>
            </a:r>
            <a:r>
              <a:rPr lang="en-US" altLang="zh-CN" sz="2000" b="0" kern="0" dirty="0">
                <a:solidFill>
                  <a:schemeClr val="tx2"/>
                </a:solidFill>
                <a:latin typeface="Times New Roman" panose="02020603050405020304" pitchFamily="18" charset="0"/>
                <a:cs typeface="Times New Roman" panose="02020603050405020304" pitchFamily="18" charset="0"/>
              </a:rPr>
              <a:t>50</a:t>
            </a:r>
            <a:r>
              <a:rPr lang="zh-CN" altLang="en-US" sz="2000" b="0" kern="0" dirty="0">
                <a:solidFill>
                  <a:schemeClr val="tx2"/>
                </a:solidFill>
                <a:latin typeface="Times New Roman" panose="02020603050405020304" pitchFamily="18" charset="0"/>
                <a:cs typeface="Times New Roman" panose="02020603050405020304" pitchFamily="18" charset="0"/>
              </a:rPr>
              <a:t>家快速成长和</a:t>
            </a:r>
            <a:r>
              <a:rPr lang="en-US" altLang="zh-CN" sz="2000" b="0" kern="0" dirty="0">
                <a:solidFill>
                  <a:schemeClr val="tx2"/>
                </a:solidFill>
                <a:latin typeface="Times New Roman" panose="02020603050405020304" pitchFamily="18" charset="0"/>
                <a:cs typeface="Times New Roman" panose="02020603050405020304" pitchFamily="18" charset="0"/>
              </a:rPr>
              <a:t>50</a:t>
            </a:r>
            <a:r>
              <a:rPr lang="zh-CN" altLang="en-US" sz="2000" b="0" kern="0" dirty="0">
                <a:solidFill>
                  <a:schemeClr val="tx2"/>
                </a:solidFill>
                <a:latin typeface="Times New Roman" panose="02020603050405020304" pitchFamily="18" charset="0"/>
                <a:cs typeface="Times New Roman" panose="02020603050405020304" pitchFamily="18" charset="0"/>
              </a:rPr>
              <a:t>家慢速成长企业进行了比较分析。结果发现：</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555386" y="3028097"/>
            <a:ext cx="5488142" cy="2803973"/>
          </a:xfrm>
          <a:prstGeom prst="rect">
            <a:avLst/>
          </a:prstGeom>
          <a:solidFill>
            <a:srgbClr val="F4F4C8"/>
          </a:solidFill>
          <a:ln w="19050">
            <a:solidFill>
              <a:srgbClr val="CCCC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solidFill>
                  <a:schemeClr val="tx2"/>
                </a:solidFill>
                <a:latin typeface="+mn-ea"/>
              </a:rPr>
              <a:t>快速成长型企业在四个方面有别于慢速成长型企业，即</a:t>
            </a:r>
            <a:r>
              <a:rPr lang="zh-CN" altLang="en-US" sz="2000" kern="0" dirty="0">
                <a:solidFill>
                  <a:srgbClr val="FF0000"/>
                </a:solidFill>
                <a:latin typeface="+mn-ea"/>
              </a:rPr>
              <a:t>创立者特征</a:t>
            </a:r>
            <a:r>
              <a:rPr lang="zh-CN" altLang="en-US" sz="2000" b="0" kern="0" dirty="0">
                <a:solidFill>
                  <a:schemeClr val="tx2"/>
                </a:solidFill>
                <a:latin typeface="+mn-ea"/>
              </a:rPr>
              <a:t>、</a:t>
            </a:r>
            <a:r>
              <a:rPr lang="zh-CN" altLang="en-US" sz="2000" kern="0" dirty="0">
                <a:solidFill>
                  <a:srgbClr val="FF0000"/>
                </a:solidFill>
                <a:latin typeface="+mn-ea"/>
              </a:rPr>
              <a:t>企业属性</a:t>
            </a:r>
            <a:r>
              <a:rPr lang="zh-CN" altLang="en-US" sz="2000" b="0" kern="0" dirty="0">
                <a:solidFill>
                  <a:schemeClr val="tx2"/>
                </a:solidFill>
                <a:latin typeface="+mn-ea"/>
              </a:rPr>
              <a:t>、</a:t>
            </a:r>
            <a:r>
              <a:rPr lang="zh-CN" altLang="en-US" sz="2000" kern="0" dirty="0">
                <a:solidFill>
                  <a:srgbClr val="FF0000"/>
                </a:solidFill>
                <a:latin typeface="+mn-ea"/>
              </a:rPr>
              <a:t>商业实践</a:t>
            </a:r>
            <a:r>
              <a:rPr lang="zh-CN" altLang="en-US" sz="2000" b="0" kern="0" dirty="0">
                <a:solidFill>
                  <a:schemeClr val="tx2"/>
                </a:solidFill>
                <a:latin typeface="+mn-ea"/>
              </a:rPr>
              <a:t>以及</a:t>
            </a:r>
            <a:r>
              <a:rPr lang="zh-CN" altLang="en-US" sz="2000" kern="0" dirty="0">
                <a:solidFill>
                  <a:srgbClr val="FF0000"/>
                </a:solidFill>
                <a:latin typeface="+mn-ea"/>
              </a:rPr>
              <a:t>人力资源管理实践</a:t>
            </a:r>
            <a:r>
              <a:rPr lang="zh-CN" altLang="en-US" sz="2000" b="0" kern="0" dirty="0">
                <a:solidFill>
                  <a:schemeClr val="tx2"/>
                </a:solidFill>
                <a:latin typeface="+mn-ea"/>
              </a:rPr>
              <a:t>，它们与企业获得和维持快速成长密切相关。</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latin typeface="+mn-ea"/>
              </a:rPr>
              <a:t>其中，</a:t>
            </a:r>
            <a:r>
              <a:rPr lang="zh-CN" altLang="en-US" sz="2000" kern="0" dirty="0">
                <a:solidFill>
                  <a:srgbClr val="FF0000"/>
                </a:solidFill>
                <a:latin typeface="+mn-ea"/>
              </a:rPr>
              <a:t>较高的成长愿望</a:t>
            </a:r>
            <a:r>
              <a:rPr lang="zh-CN" altLang="en-US" sz="2000" b="0" kern="0" dirty="0">
                <a:latin typeface="+mn-ea"/>
              </a:rPr>
              <a:t>是快速成长企业的重要特征之一，即与慢速成长企业相比，快速成长企业具有更加强烈的成长愿望。</a:t>
            </a:r>
            <a:endParaRPr lang="en-US" altLang="zh-CN" sz="2000" b="0" kern="0" dirty="0">
              <a:latin typeface="+mn-ea"/>
            </a:endParaRPr>
          </a:p>
        </p:txBody>
      </p:sp>
      <p:pic>
        <p:nvPicPr>
          <p:cNvPr id="10" name="图片 9">
            <a:extLst>
              <a:ext uri="{FF2B5EF4-FFF2-40B4-BE49-F238E27FC236}">
                <a16:creationId xmlns:a16="http://schemas.microsoft.com/office/drawing/2014/main" id="{C7B573E0-EB6C-4E1F-B14D-EB2C3C8AA365}"/>
              </a:ext>
            </a:extLst>
          </p:cNvPr>
          <p:cNvPicPr>
            <a:picLocks noChangeAspect="1"/>
          </p:cNvPicPr>
          <p:nvPr/>
        </p:nvPicPr>
        <p:blipFill rotWithShape="1">
          <a:blip r:embed="rId3"/>
          <a:srcRect l="7647" t="16803" r="6153" b="15294"/>
          <a:stretch/>
        </p:blipFill>
        <p:spPr>
          <a:xfrm>
            <a:off x="6425272" y="3581288"/>
            <a:ext cx="2163342" cy="1707561"/>
          </a:xfrm>
          <a:prstGeom prst="rect">
            <a:avLst/>
          </a:prstGeom>
        </p:spPr>
      </p:pic>
    </p:spTree>
    <p:extLst>
      <p:ext uri="{BB962C8B-B14F-4D97-AF65-F5344CB8AC3E}">
        <p14:creationId xmlns:p14="http://schemas.microsoft.com/office/powerpoint/2010/main" val="15063535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CEC10-3762-4C2C-B383-E020CE3F422B}"/>
              </a:ext>
            </a:extLst>
          </p:cNvPr>
          <p:cNvSpPr>
            <a:spLocks noGrp="1"/>
          </p:cNvSpPr>
          <p:nvPr>
            <p:ph type="title"/>
          </p:nvPr>
        </p:nvSpPr>
        <p:spPr/>
        <p:txBody>
          <a:bodyPr/>
          <a:lstStyle/>
          <a:p>
            <a:r>
              <a:rPr lang="zh-CN" altLang="en-US" sz="2800" b="0" dirty="0">
                <a:latin typeface="楷体" panose="02010609060101010101" pitchFamily="49" charset="-122"/>
                <a:ea typeface="楷体" panose="02010609060101010101" pitchFamily="49" charset="-122"/>
              </a:rPr>
              <a:t>如何在创业初期给予自己安全感？</a:t>
            </a:r>
          </a:p>
        </p:txBody>
      </p:sp>
      <p:sp>
        <p:nvSpPr>
          <p:cNvPr id="3" name="内容占位符 2">
            <a:extLst>
              <a:ext uri="{FF2B5EF4-FFF2-40B4-BE49-F238E27FC236}">
                <a16:creationId xmlns:a16="http://schemas.microsoft.com/office/drawing/2014/main" id="{66A6B6E7-514E-4ADB-8AA5-8B8C6D56F5BE}"/>
              </a:ext>
            </a:extLst>
          </p:cNvPr>
          <p:cNvSpPr>
            <a:spLocks noGrp="1"/>
          </p:cNvSpPr>
          <p:nvPr>
            <p:ph idx="1"/>
          </p:nvPr>
        </p:nvSpPr>
        <p:spPr>
          <a:xfrm>
            <a:off x="34683" y="1196752"/>
            <a:ext cx="9145016" cy="4752975"/>
          </a:xfrm>
        </p:spPr>
        <p:txBody>
          <a:bodyPr/>
          <a:lstStyle/>
          <a:p>
            <a:r>
              <a:rPr lang="zh-CN" altLang="en-US" sz="2000" b="0" u="sng" dirty="0">
                <a:latin typeface="楷体" panose="02010609060101010101" pitchFamily="49" charset="-122"/>
                <a:ea typeface="楷体" panose="02010609060101010101" pitchFamily="49" charset="-122"/>
              </a:rPr>
              <a:t>计算可承受的损失</a:t>
            </a:r>
            <a:r>
              <a:rPr lang="zh-CN" altLang="en-US" sz="2000" b="0" dirty="0">
                <a:latin typeface="楷体" panose="02010609060101010101" pitchFamily="49" charset="-122"/>
                <a:ea typeface="楷体" panose="02010609060101010101" pitchFamily="49" charset="-122"/>
              </a:rPr>
              <a:t>，不轻易越线，分散风险，组合搭配。</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投机一次不成，下不为例，</a:t>
            </a:r>
            <a:r>
              <a:rPr lang="zh-CN" altLang="en-US" sz="2000" b="0" u="sng" dirty="0">
                <a:latin typeface="楷体" panose="02010609060101010101" pitchFamily="49" charset="-122"/>
                <a:ea typeface="楷体" panose="02010609060101010101" pitchFamily="49" charset="-122"/>
              </a:rPr>
              <a:t>拒绝赌博心理</a:t>
            </a:r>
            <a:r>
              <a:rPr lang="zh-CN" altLang="en-US" sz="2000" b="0" dirty="0">
                <a:latin typeface="楷体" panose="02010609060101010101" pitchFamily="49" charset="-122"/>
                <a:ea typeface="楷体" panose="02010609060101010101" pitchFamily="49" charset="-122"/>
              </a:rPr>
              <a:t>，不可孤注一掷。</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生存型创业为了养家糊口，机会型创业为了追逐自治性，因此，最好时刻保有</a:t>
            </a:r>
            <a:r>
              <a:rPr lang="zh-CN" altLang="en-US" sz="2000" b="0" u="sng" dirty="0">
                <a:latin typeface="楷体" panose="02010609060101010101" pitchFamily="49" charset="-122"/>
                <a:ea typeface="楷体" panose="02010609060101010101" pitchFamily="49" charset="-122"/>
              </a:rPr>
              <a:t>储备金</a:t>
            </a:r>
            <a:r>
              <a:rPr lang="zh-CN" altLang="en-US" sz="2000" b="0" dirty="0">
                <a:latin typeface="楷体" panose="02010609060101010101" pitchFamily="49" charset="-122"/>
                <a:ea typeface="楷体" panose="02010609060101010101" pitchFamily="49" charset="-122"/>
              </a:rPr>
              <a:t>，可进退，要有</a:t>
            </a:r>
            <a:r>
              <a:rPr lang="zh-CN" altLang="en-US" sz="2000" b="0" u="sng" dirty="0">
                <a:latin typeface="楷体" panose="02010609060101010101" pitchFamily="49" charset="-122"/>
                <a:ea typeface="楷体" panose="02010609060101010101" pitchFamily="49" charset="-122"/>
              </a:rPr>
              <a:t>沉淀资金</a:t>
            </a:r>
            <a:r>
              <a:rPr lang="zh-CN" altLang="en-US" sz="2000" b="0" dirty="0">
                <a:latin typeface="楷体" panose="02010609060101010101" pitchFamily="49" charset="-122"/>
                <a:ea typeface="楷体" panose="02010609060101010101" pitchFamily="49" charset="-122"/>
              </a:rPr>
              <a:t>，以备不时之需，保持战略灵活。</a:t>
            </a:r>
            <a:endParaRPr lang="en-US" altLang="zh-CN" sz="2000" b="0" dirty="0">
              <a:latin typeface="楷体" panose="02010609060101010101" pitchFamily="49" charset="-122"/>
              <a:ea typeface="楷体" panose="02010609060101010101" pitchFamily="49" charset="-122"/>
            </a:endParaRPr>
          </a:p>
          <a:p>
            <a:r>
              <a:rPr lang="zh-CN" altLang="en-US" sz="2000" b="0" u="sng" dirty="0">
                <a:latin typeface="楷体" panose="02010609060101010101" pitchFamily="49" charset="-122"/>
                <a:ea typeface="楷体" panose="02010609060101010101" pitchFamily="49" charset="-122"/>
              </a:rPr>
              <a:t>现金流是王道</a:t>
            </a:r>
            <a:r>
              <a:rPr lang="zh-CN" altLang="en-US" sz="2000" b="0" dirty="0">
                <a:latin typeface="楷体" panose="02010609060101010101" pitchFamily="49" charset="-122"/>
                <a:ea typeface="楷体" panose="02010609060101010101" pitchFamily="49" charset="-122"/>
              </a:rPr>
              <a:t>，培养常规客户，为大客户提供优质服务和定制化产品，注重细节，讲诚信，设立小客户运营部，及时反馈小主顾需求，不厌其烦。</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向团队成员解释战略意图，但</a:t>
            </a:r>
            <a:r>
              <a:rPr lang="zh-CN" altLang="en-US" sz="2000" b="0" u="sng" dirty="0">
                <a:latin typeface="楷体" panose="02010609060101010101" pitchFamily="49" charset="-122"/>
                <a:ea typeface="楷体" panose="02010609060101010101" pitchFamily="49" charset="-122"/>
              </a:rPr>
              <a:t>注重分工和执行力</a:t>
            </a:r>
            <a:r>
              <a:rPr lang="zh-CN" altLang="en-US" sz="2000" b="0" dirty="0">
                <a:latin typeface="楷体" panose="02010609060101010101" pitchFamily="49" charset="-122"/>
                <a:ea typeface="楷体" panose="02010609060101010101" pitchFamily="49" charset="-122"/>
              </a:rPr>
              <a:t>，谋事宜少不宜多，控制掌握全局的人员数量，使团队有成长性，但保持自身领导力的先进性。</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疑人不用、用人不疑；人人皆疑，</a:t>
            </a:r>
            <a:r>
              <a:rPr lang="zh-CN" altLang="en-US" sz="2000" b="0" u="sng" dirty="0">
                <a:latin typeface="楷体" panose="02010609060101010101" pitchFamily="49" charset="-122"/>
                <a:ea typeface="楷体" panose="02010609060101010101" pitchFamily="49" charset="-122"/>
              </a:rPr>
              <a:t>疑人也用</a:t>
            </a:r>
            <a:r>
              <a:rPr lang="zh-CN" altLang="en-US" sz="2000" b="0" dirty="0">
                <a:latin typeface="楷体" panose="02010609060101010101" pitchFamily="49" charset="-122"/>
                <a:ea typeface="楷体" panose="02010609060101010101" pitchFamily="49" charset="-122"/>
              </a:rPr>
              <a:t>；知托付，无托付。</a:t>
            </a:r>
            <a:endParaRPr lang="en-US" altLang="zh-CN" sz="2000" b="0" dirty="0">
              <a:latin typeface="楷体" panose="02010609060101010101" pitchFamily="49" charset="-122"/>
              <a:ea typeface="楷体" panose="02010609060101010101" pitchFamily="49" charset="-122"/>
            </a:endParaRPr>
          </a:p>
          <a:p>
            <a:r>
              <a:rPr lang="zh-CN" altLang="en-US" sz="2000" b="0" dirty="0">
                <a:latin typeface="楷体" panose="02010609060101010101" pitchFamily="49" charset="-122"/>
                <a:ea typeface="楷体" panose="02010609060101010101" pitchFamily="49" charset="-122"/>
              </a:rPr>
              <a:t>关键环节设置</a:t>
            </a:r>
            <a:r>
              <a:rPr lang="zh-CN" altLang="en-US" sz="2000" b="0" u="sng" dirty="0">
                <a:latin typeface="楷体" panose="02010609060101010101" pitchFamily="49" charset="-122"/>
                <a:ea typeface="楷体" panose="02010609060101010101" pitchFamily="49" charset="-122"/>
              </a:rPr>
              <a:t>双保险</a:t>
            </a:r>
            <a:r>
              <a:rPr lang="zh-CN" altLang="en-US" sz="2000" b="0" dirty="0">
                <a:latin typeface="楷体" panose="02010609060101010101" pitchFamily="49" charset="-122"/>
                <a:ea typeface="楷体" panose="02010609060101010101" pitchFamily="49" charset="-122"/>
              </a:rPr>
              <a:t>，确认信息真实性与决定合法性，明修栈道暗度陈仓。</a:t>
            </a:r>
            <a:endParaRPr lang="en-US" altLang="zh-CN" sz="2000" b="0" dirty="0">
              <a:latin typeface="楷体" panose="02010609060101010101" pitchFamily="49" charset="-122"/>
              <a:ea typeface="楷体" panose="02010609060101010101" pitchFamily="49" charset="-122"/>
            </a:endParaRPr>
          </a:p>
          <a:p>
            <a:r>
              <a:rPr lang="zh-CN" altLang="en-US" sz="2000" b="0" u="sng" dirty="0">
                <a:latin typeface="楷体" panose="02010609060101010101" pitchFamily="49" charset="-122"/>
                <a:ea typeface="楷体" panose="02010609060101010101" pitchFamily="49" charset="-122"/>
              </a:rPr>
              <a:t>核心资源掌握在自己手中</a:t>
            </a:r>
            <a:r>
              <a:rPr lang="zh-CN" altLang="en-US" sz="2000" b="0" dirty="0">
                <a:latin typeface="楷体" panose="02010609060101010101" pitchFamily="49" charset="-122"/>
                <a:ea typeface="楷体" panose="02010609060101010101" pitchFamily="49" charset="-122"/>
              </a:rPr>
              <a:t>，核心技术分割成若干小块，无人掌握全部资料。</a:t>
            </a:r>
            <a:endParaRPr lang="en-US" altLang="zh-CN" sz="2000" b="0" dirty="0">
              <a:latin typeface="楷体" panose="02010609060101010101" pitchFamily="49" charset="-122"/>
              <a:ea typeface="楷体" panose="02010609060101010101" pitchFamily="49" charset="-122"/>
            </a:endParaRPr>
          </a:p>
          <a:p>
            <a:r>
              <a:rPr lang="zh-CN" altLang="en-US" sz="2000" b="0" u="sng" dirty="0">
                <a:latin typeface="楷体" panose="02010609060101010101" pitchFamily="49" charset="-122"/>
                <a:ea typeface="楷体" panose="02010609060101010101" pitchFamily="49" charset="-122"/>
              </a:rPr>
              <a:t>用人不可长期在一个岗位上</a:t>
            </a:r>
            <a:r>
              <a:rPr lang="zh-CN" altLang="en-US" sz="2000" b="0" dirty="0">
                <a:latin typeface="楷体" panose="02010609060101010101" pitchFamily="49" charset="-122"/>
                <a:ea typeface="楷体" panose="02010609060101010101" pitchFamily="49" charset="-122"/>
              </a:rPr>
              <a:t>，形成势力和路径依赖，通过晋升和综合岗位调用人员，使其满意。</a:t>
            </a:r>
            <a:endParaRPr lang="en-US" altLang="zh-CN" sz="2000" b="0" dirty="0">
              <a:latin typeface="楷体" panose="02010609060101010101" pitchFamily="49" charset="-122"/>
              <a:ea typeface="楷体" panose="02010609060101010101" pitchFamily="49" charset="-122"/>
            </a:endParaRPr>
          </a:p>
          <a:p>
            <a:r>
              <a:rPr lang="zh-CN" altLang="en-US" sz="2000" b="0" u="sng" dirty="0">
                <a:latin typeface="楷体" panose="02010609060101010101" pitchFamily="49" charset="-122"/>
                <a:ea typeface="楷体" panose="02010609060101010101" pitchFamily="49" charset="-122"/>
              </a:rPr>
              <a:t>就事论事</a:t>
            </a:r>
            <a:r>
              <a:rPr lang="zh-CN" altLang="en-US" sz="2000" b="0" dirty="0">
                <a:latin typeface="楷体" panose="02010609060101010101" pitchFamily="49" charset="-122"/>
                <a:ea typeface="楷体" panose="02010609060101010101" pitchFamily="49" charset="-122"/>
              </a:rPr>
              <a:t>，通过事情结果判断人的态度和能力。</a:t>
            </a:r>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en-US" altLang="zh-CN" sz="2000" b="0" dirty="0">
              <a:latin typeface="楷体" panose="02010609060101010101" pitchFamily="49" charset="-122"/>
              <a:ea typeface="楷体" panose="02010609060101010101" pitchFamily="49" charset="-122"/>
            </a:endParaRPr>
          </a:p>
          <a:p>
            <a:endParaRPr lang="zh-CN" altLang="en-US" sz="2400" b="0" dirty="0">
              <a:latin typeface="楷体" panose="02010609060101010101" pitchFamily="49" charset="-122"/>
              <a:ea typeface="楷体" panose="02010609060101010101" pitchFamily="49" charset="-122"/>
            </a:endParaRPr>
          </a:p>
        </p:txBody>
      </p:sp>
      <p:sp>
        <p:nvSpPr>
          <p:cNvPr id="4" name="页脚占位符 3">
            <a:extLst>
              <a:ext uri="{FF2B5EF4-FFF2-40B4-BE49-F238E27FC236}">
                <a16:creationId xmlns:a16="http://schemas.microsoft.com/office/drawing/2014/main" id="{F32F4A2A-D727-446B-A6D7-D95CD892DF1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55547095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13" name="图片 12">
            <a:extLst>
              <a:ext uri="{FF2B5EF4-FFF2-40B4-BE49-F238E27FC236}">
                <a16:creationId xmlns:a16="http://schemas.microsoft.com/office/drawing/2014/main" id="{CDA53C6D-C648-40E8-BCE3-33D604EBEB14}"/>
              </a:ext>
            </a:extLst>
          </p:cNvPr>
          <p:cNvPicPr>
            <a:picLocks noChangeAspect="1"/>
          </p:cNvPicPr>
          <p:nvPr/>
        </p:nvPicPr>
        <p:blipFill rotWithShape="1">
          <a:blip r:embed="rId3">
            <a:extLst>
              <a:ext uri="{28A0092B-C50C-407E-A947-70E740481C1C}">
                <a14:useLocalDpi xmlns:a14="http://schemas.microsoft.com/office/drawing/2010/main" val="0"/>
              </a:ext>
            </a:extLst>
          </a:blip>
          <a:srcRect l="4054" t="64950" r="4054" b="5152"/>
          <a:stretch/>
        </p:blipFill>
        <p:spPr>
          <a:xfrm rot="5400000">
            <a:off x="-1581231" y="3094088"/>
            <a:ext cx="4896546" cy="1127941"/>
          </a:xfrm>
          <a:prstGeom prst="rect">
            <a:avLst/>
          </a:prstGeom>
        </p:spPr>
      </p:pic>
      <p:sp>
        <p:nvSpPr>
          <p:cNvPr id="2" name="矩形: 对角圆角 1">
            <a:extLst>
              <a:ext uri="{FF2B5EF4-FFF2-40B4-BE49-F238E27FC236}">
                <a16:creationId xmlns:a16="http://schemas.microsoft.com/office/drawing/2014/main" id="{D8A1FEE5-F3F0-4284-9A95-1E9778B31834}"/>
              </a:ext>
            </a:extLst>
          </p:cNvPr>
          <p:cNvSpPr/>
          <p:nvPr/>
        </p:nvSpPr>
        <p:spPr>
          <a:xfrm>
            <a:off x="1431013" y="1569825"/>
            <a:ext cx="6381347" cy="4176464"/>
          </a:xfrm>
          <a:prstGeom prst="round2DiagRect">
            <a:avLst/>
          </a:prstGeom>
          <a:solidFill>
            <a:srgbClr val="F7F1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600"/>
              </a:spcBef>
              <a:spcAft>
                <a:spcPts val="0"/>
              </a:spcAft>
              <a:buFont typeface="+mj-ea"/>
              <a:buAutoNum type="circleNumDbPlain"/>
              <a:defRPr/>
            </a:pPr>
            <a:r>
              <a:rPr lang="zh-CN" altLang="en-US" b="1" kern="0" dirty="0">
                <a:solidFill>
                  <a:srgbClr val="FF0000"/>
                </a:solidFill>
                <a:latin typeface="+mn-ea"/>
              </a:rPr>
              <a:t>创立者特征</a:t>
            </a:r>
            <a:r>
              <a:rPr lang="zh-CN" altLang="en-US" kern="0" dirty="0">
                <a:solidFill>
                  <a:schemeClr val="tx2"/>
                </a:solidFill>
                <a:latin typeface="+mn-ea"/>
              </a:rPr>
              <a:t>：快速成长型企业的创立者具有较好的教育水平、更引人注目的创业故事（或成为创业者的更强动机），有较多的先前行业经验；</a:t>
            </a:r>
            <a:endParaRPr lang="en-US" altLang="zh-CN" kern="0" dirty="0">
              <a:solidFill>
                <a:schemeClr val="tx2"/>
              </a:solidFill>
              <a:latin typeface="+mn-ea"/>
            </a:endParaRPr>
          </a:p>
          <a:p>
            <a:pPr marL="457200" indent="-457200" algn="just">
              <a:lnSpc>
                <a:spcPts val="2800"/>
              </a:lnSpc>
              <a:spcBef>
                <a:spcPts val="600"/>
              </a:spcBef>
              <a:spcAft>
                <a:spcPts val="0"/>
              </a:spcAft>
              <a:buFont typeface="+mj-ea"/>
              <a:buAutoNum type="circleNumDbPlain"/>
              <a:defRPr/>
            </a:pPr>
            <a:r>
              <a:rPr lang="zh-CN" altLang="en-US" b="1" kern="0" dirty="0">
                <a:solidFill>
                  <a:srgbClr val="FF0000"/>
                </a:solidFill>
                <a:latin typeface="+mn-ea"/>
              </a:rPr>
              <a:t>企业属性</a:t>
            </a:r>
            <a:r>
              <a:rPr lang="zh-CN" altLang="en-US" kern="0" dirty="0">
                <a:solidFill>
                  <a:schemeClr val="tx2"/>
                </a:solidFill>
                <a:latin typeface="+mn-ea"/>
              </a:rPr>
              <a:t>：快速成长型企业有较强的成长承诺，更多地投入到营建组织间相互关系中，在更大程度上利用成长导向使命；</a:t>
            </a:r>
            <a:endParaRPr lang="en-US" altLang="zh-CN" kern="0" dirty="0">
              <a:solidFill>
                <a:schemeClr val="tx2"/>
              </a:solidFill>
              <a:latin typeface="+mn-ea"/>
            </a:endParaRPr>
          </a:p>
          <a:p>
            <a:pPr marL="457200" indent="-457200" algn="just">
              <a:lnSpc>
                <a:spcPts val="2800"/>
              </a:lnSpc>
              <a:spcBef>
                <a:spcPts val="600"/>
              </a:spcBef>
              <a:spcAft>
                <a:spcPts val="0"/>
              </a:spcAft>
              <a:buFont typeface="+mj-ea"/>
              <a:buAutoNum type="circleNumDbPlain"/>
              <a:defRPr/>
            </a:pPr>
            <a:r>
              <a:rPr lang="zh-CN" altLang="en-US" b="1" kern="0" dirty="0">
                <a:solidFill>
                  <a:srgbClr val="FF0000"/>
                </a:solidFill>
                <a:latin typeface="+mn-ea"/>
              </a:rPr>
              <a:t>商业实践</a:t>
            </a:r>
            <a:r>
              <a:rPr lang="zh-CN" altLang="en-US" kern="0" dirty="0">
                <a:solidFill>
                  <a:schemeClr val="tx2"/>
                </a:solidFill>
                <a:latin typeface="+mn-ea"/>
              </a:rPr>
              <a:t>：快速成长型企业拥有更独特的价值，有更深层次的消费者知识；</a:t>
            </a:r>
            <a:endParaRPr lang="en-US" altLang="zh-CN" kern="0" dirty="0">
              <a:solidFill>
                <a:schemeClr val="tx2"/>
              </a:solidFill>
              <a:latin typeface="+mn-ea"/>
            </a:endParaRPr>
          </a:p>
          <a:p>
            <a:pPr marL="457200" indent="-457200" algn="just">
              <a:lnSpc>
                <a:spcPts val="2800"/>
              </a:lnSpc>
              <a:spcBef>
                <a:spcPts val="600"/>
              </a:spcBef>
              <a:spcAft>
                <a:spcPts val="0"/>
              </a:spcAft>
              <a:buFont typeface="+mj-ea"/>
              <a:buAutoNum type="circleNumDbPlain"/>
              <a:defRPr/>
            </a:pPr>
            <a:r>
              <a:rPr lang="zh-CN" altLang="en-US" b="1" kern="0" dirty="0">
                <a:solidFill>
                  <a:srgbClr val="FF0000"/>
                </a:solidFill>
                <a:latin typeface="+mn-ea"/>
              </a:rPr>
              <a:t>人力资源管理实践</a:t>
            </a:r>
            <a:r>
              <a:rPr lang="zh-CN" altLang="en-US" kern="0" dirty="0">
                <a:solidFill>
                  <a:schemeClr val="tx2"/>
                </a:solidFill>
                <a:latin typeface="+mn-ea"/>
              </a:rPr>
              <a:t>：快速成长型企业在更大程度上强调培训、雇员发展、财务激励和证券期权。</a:t>
            </a:r>
          </a:p>
        </p:txBody>
      </p:sp>
      <p:pic>
        <p:nvPicPr>
          <p:cNvPr id="3" name="图片 2">
            <a:extLst>
              <a:ext uri="{FF2B5EF4-FFF2-40B4-BE49-F238E27FC236}">
                <a16:creationId xmlns:a16="http://schemas.microsoft.com/office/drawing/2014/main" id="{EB1FE90D-5247-4318-B34E-60CE9FA091C0}"/>
              </a:ext>
            </a:extLst>
          </p:cNvPr>
          <p:cNvPicPr>
            <a:picLocks noChangeAspect="1"/>
          </p:cNvPicPr>
          <p:nvPr/>
        </p:nvPicPr>
        <p:blipFill rotWithShape="1">
          <a:blip r:embed="rId3">
            <a:extLst>
              <a:ext uri="{28A0092B-C50C-407E-A947-70E740481C1C}">
                <a14:useLocalDpi xmlns:a14="http://schemas.microsoft.com/office/drawing/2010/main" val="0"/>
              </a:ext>
            </a:extLst>
          </a:blip>
          <a:srcRect l="2301" t="1002" r="4054" b="70368"/>
          <a:stretch/>
        </p:blipFill>
        <p:spPr>
          <a:xfrm rot="5400000">
            <a:off x="6001451" y="3117998"/>
            <a:ext cx="4989970" cy="1080119"/>
          </a:xfrm>
          <a:prstGeom prst="rect">
            <a:avLst/>
          </a:prstGeom>
        </p:spPr>
      </p:pic>
      <p:sp>
        <p:nvSpPr>
          <p:cNvPr id="4" name="Rectangle 3">
            <a:extLst>
              <a:ext uri="{FF2B5EF4-FFF2-40B4-BE49-F238E27FC236}">
                <a16:creationId xmlns:a16="http://schemas.microsoft.com/office/drawing/2014/main" id="{2920A47C-DE0F-499E-A80E-C4BAD0519DF0}"/>
              </a:ext>
            </a:extLst>
          </p:cNvPr>
          <p:cNvSpPr txBox="1">
            <a:spLocks noChangeArrowheads="1"/>
          </p:cNvSpPr>
          <p:nvPr/>
        </p:nvSpPr>
        <p:spPr bwMode="auto">
          <a:xfrm>
            <a:off x="395536" y="620688"/>
            <a:ext cx="5328592" cy="432048"/>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具体而言</a:t>
            </a:r>
            <a:r>
              <a:rPr lang="zh-CN" altLang="en-US" sz="2000" b="0" kern="0" dirty="0">
                <a:latin typeface="+mn-ea"/>
              </a:rPr>
              <a:t>：</a:t>
            </a:r>
            <a:endParaRPr lang="en-US" altLang="zh-CN" sz="2000" b="0" kern="0" dirty="0">
              <a:latin typeface="+mn-ea"/>
            </a:endParaRPr>
          </a:p>
        </p:txBody>
      </p:sp>
    </p:spTree>
    <p:extLst>
      <p:ext uri="{BB962C8B-B14F-4D97-AF65-F5344CB8AC3E}">
        <p14:creationId xmlns:p14="http://schemas.microsoft.com/office/powerpoint/2010/main" val="20745656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692696"/>
            <a:ext cx="8280920" cy="2520280"/>
          </a:xfrm>
          <a:prstGeom prst="rect">
            <a:avLst/>
          </a:prstGeom>
          <a:noFill/>
          <a:ln w="19050">
            <a:solidFill>
              <a:srgbClr val="141FEB"/>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其中最重要的发现是：</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快速成长企业在</a:t>
            </a:r>
            <a:r>
              <a:rPr lang="zh-CN" altLang="en-US" sz="2000" b="0" kern="0" dirty="0">
                <a:solidFill>
                  <a:srgbClr val="FF0000"/>
                </a:solidFill>
                <a:latin typeface="+mn-ea"/>
              </a:rPr>
              <a:t>成长承诺</a:t>
            </a:r>
            <a:r>
              <a:rPr lang="zh-CN" altLang="en-US" sz="2000" b="0" kern="0" dirty="0">
                <a:solidFill>
                  <a:schemeClr val="tx2"/>
                </a:solidFill>
                <a:latin typeface="+mn-ea"/>
              </a:rPr>
              <a:t>、</a:t>
            </a:r>
            <a:r>
              <a:rPr lang="zh-CN" altLang="en-US" sz="2000" b="0" kern="0" dirty="0">
                <a:solidFill>
                  <a:srgbClr val="FF0000"/>
                </a:solidFill>
                <a:latin typeface="+mn-ea"/>
              </a:rPr>
              <a:t>成长导向愿景</a:t>
            </a:r>
            <a:r>
              <a:rPr lang="zh-CN" altLang="en-US" sz="2000" b="0" kern="0" dirty="0">
                <a:solidFill>
                  <a:schemeClr val="tx2"/>
                </a:solidFill>
                <a:latin typeface="+mn-ea"/>
              </a:rPr>
              <a:t>和</a:t>
            </a:r>
            <a:r>
              <a:rPr lang="zh-CN" altLang="en-US" sz="2000" b="0" kern="0" dirty="0">
                <a:solidFill>
                  <a:srgbClr val="FF0000"/>
                </a:solidFill>
                <a:latin typeface="+mn-ea"/>
              </a:rPr>
              <a:t>组织间相互关系</a:t>
            </a:r>
            <a:r>
              <a:rPr lang="zh-CN" altLang="en-US" sz="2000" b="0" kern="0" dirty="0">
                <a:solidFill>
                  <a:schemeClr val="tx2"/>
                </a:solidFill>
                <a:latin typeface="+mn-ea"/>
              </a:rPr>
              <a:t>方面</a:t>
            </a:r>
            <a:r>
              <a:rPr lang="zh-CN" altLang="en-US" sz="2000" kern="0" dirty="0">
                <a:solidFill>
                  <a:srgbClr val="FF0000"/>
                </a:solidFill>
                <a:highlight>
                  <a:srgbClr val="FFFF00"/>
                </a:highlight>
                <a:latin typeface="+mn-ea"/>
              </a:rPr>
              <a:t>显著不同于</a:t>
            </a:r>
            <a:r>
              <a:rPr lang="zh-CN" altLang="en-US" sz="2000" b="0" kern="0" dirty="0">
                <a:solidFill>
                  <a:schemeClr val="tx2"/>
                </a:solidFill>
                <a:latin typeface="+mn-ea"/>
              </a:rPr>
              <a:t>慢速成长企业，而在</a:t>
            </a:r>
            <a:r>
              <a:rPr lang="zh-CN" altLang="en-US" sz="2000" b="0" kern="0" dirty="0">
                <a:solidFill>
                  <a:srgbClr val="FF0000"/>
                </a:solidFill>
                <a:latin typeface="+mn-ea"/>
              </a:rPr>
              <a:t>计划或目标设置的重视</a:t>
            </a:r>
            <a:r>
              <a:rPr lang="zh-CN" altLang="en-US" sz="2000" b="0" kern="0" dirty="0">
                <a:solidFill>
                  <a:schemeClr val="tx2"/>
                </a:solidFill>
                <a:latin typeface="+mn-ea"/>
              </a:rPr>
              <a:t>以及</a:t>
            </a:r>
            <a:r>
              <a:rPr lang="zh-CN" altLang="en-US" sz="2000" b="0" kern="0" dirty="0">
                <a:solidFill>
                  <a:srgbClr val="FF0000"/>
                </a:solidFill>
                <a:latin typeface="+mn-ea"/>
              </a:rPr>
              <a:t>企业为高技术或低技术产业</a:t>
            </a:r>
            <a:r>
              <a:rPr lang="zh-CN" altLang="en-US" sz="2000" b="0" kern="0" dirty="0">
                <a:solidFill>
                  <a:schemeClr val="tx2"/>
                </a:solidFill>
                <a:latin typeface="+mn-ea"/>
              </a:rPr>
              <a:t>方面均</a:t>
            </a:r>
            <a:r>
              <a:rPr lang="zh-CN" altLang="en-US" sz="2000" kern="0" dirty="0">
                <a:solidFill>
                  <a:srgbClr val="FF0000"/>
                </a:solidFill>
                <a:highlight>
                  <a:srgbClr val="FFFF00"/>
                </a:highlight>
                <a:latin typeface="+mn-ea"/>
              </a:rPr>
              <a:t>没有显著差异</a:t>
            </a:r>
            <a:r>
              <a:rPr lang="zh-CN" altLang="en-US" sz="2000" b="0" kern="0" dirty="0">
                <a:solidFill>
                  <a:schemeClr val="tx2"/>
                </a:solidFill>
                <a:latin typeface="+mn-ea"/>
              </a:rPr>
              <a:t>。</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kern="0" dirty="0">
                <a:solidFill>
                  <a:schemeClr val="tx2"/>
                </a:solidFill>
                <a:latin typeface="+mn-ea"/>
              </a:rPr>
              <a:t>成长导向愿景</a:t>
            </a:r>
            <a:r>
              <a:rPr lang="zh-CN" altLang="en-US" sz="2000" b="0" kern="0" dirty="0">
                <a:solidFill>
                  <a:schemeClr val="tx2"/>
                </a:solidFill>
                <a:latin typeface="+mn-ea"/>
              </a:rPr>
              <a:t>有助于有目的的成长导向活动的完成，</a:t>
            </a:r>
            <a:r>
              <a:rPr lang="zh-CN" altLang="en-US" sz="2000" kern="0" dirty="0">
                <a:solidFill>
                  <a:schemeClr val="tx2"/>
                </a:solidFill>
                <a:latin typeface="+mn-ea"/>
              </a:rPr>
              <a:t>较高的成长承诺</a:t>
            </a:r>
            <a:r>
              <a:rPr lang="zh-CN" altLang="en-US" sz="2000" b="0" kern="0" dirty="0">
                <a:solidFill>
                  <a:schemeClr val="tx2"/>
                </a:solidFill>
                <a:latin typeface="+mn-ea"/>
              </a:rPr>
              <a:t>可以有效促进企业快速成长。</a:t>
            </a:r>
            <a:endParaRPr lang="en-US" altLang="zh-CN" sz="2000" b="0" kern="0" dirty="0">
              <a:solidFill>
                <a:schemeClr val="tx2"/>
              </a:solidFill>
              <a:latin typeface="+mn-ea"/>
            </a:endParaRPr>
          </a:p>
        </p:txBody>
      </p:sp>
      <p:sp>
        <p:nvSpPr>
          <p:cNvPr id="4" name="Rectangle 3">
            <a:extLst>
              <a:ext uri="{FF2B5EF4-FFF2-40B4-BE49-F238E27FC236}">
                <a16:creationId xmlns:a16="http://schemas.microsoft.com/office/drawing/2014/main" id="{160BFF0C-0160-44FD-8050-9EB189DFA350}"/>
              </a:ext>
            </a:extLst>
          </p:cNvPr>
          <p:cNvSpPr txBox="1">
            <a:spLocks noChangeArrowheads="1"/>
          </p:cNvSpPr>
          <p:nvPr/>
        </p:nvSpPr>
        <p:spPr bwMode="auto">
          <a:xfrm>
            <a:off x="1691680" y="3572942"/>
            <a:ext cx="691276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研究结果表明：成长并不是一个随机事件。例如：</a:t>
            </a:r>
            <a:endParaRPr lang="en-US" altLang="zh-CN" sz="2000" b="0" kern="0" dirty="0">
              <a:solidFill>
                <a:schemeClr val="tx2"/>
              </a:solidFill>
              <a:latin typeface="+mn-ea"/>
            </a:endParaRPr>
          </a:p>
          <a:p>
            <a:pPr algn="just">
              <a:lnSpc>
                <a:spcPts val="2800"/>
              </a:lnSpc>
              <a:spcBef>
                <a:spcPts val="0"/>
              </a:spcBef>
              <a:spcAft>
                <a:spcPts val="600"/>
              </a:spcAft>
              <a:defRPr/>
            </a:pPr>
            <a:r>
              <a:rPr lang="zh-CN" altLang="en-US" sz="2000" b="0" kern="0" dirty="0">
                <a:solidFill>
                  <a:schemeClr val="tx2"/>
                </a:solidFill>
                <a:latin typeface="+mn-ea"/>
              </a:rPr>
              <a:t>一个做出具体成长承诺的企业比那些没有做出类似承诺的企业更可能获得快速成长；</a:t>
            </a:r>
            <a:endParaRPr lang="en-US" altLang="zh-CN" sz="2000" b="0" kern="0" dirty="0">
              <a:solidFill>
                <a:schemeClr val="tx2"/>
              </a:solidFill>
              <a:latin typeface="+mn-ea"/>
            </a:endParaRPr>
          </a:p>
          <a:p>
            <a:pPr algn="just">
              <a:lnSpc>
                <a:spcPts val="2800"/>
              </a:lnSpc>
              <a:spcBef>
                <a:spcPts val="0"/>
              </a:spcBef>
              <a:spcAft>
                <a:spcPts val="600"/>
              </a:spcAft>
              <a:defRPr/>
            </a:pPr>
            <a:r>
              <a:rPr lang="zh-CN" altLang="en-US" sz="2000" b="0" kern="0" dirty="0">
                <a:solidFill>
                  <a:schemeClr val="tx2"/>
                </a:solidFill>
                <a:latin typeface="+mn-ea"/>
              </a:rPr>
              <a:t>创立者的个人特征（如相关产业经验、大学教育、创业故事等）对企业获取和维持快速成长能力具有重要影响。</a:t>
            </a:r>
            <a:endParaRPr lang="en-US" altLang="zh-CN" sz="2000" b="0" kern="0" dirty="0">
              <a:solidFill>
                <a:schemeClr val="tx2"/>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mn-ea"/>
              </a:rPr>
              <a:t>因此，企业应该有意识地、自觉地管理它的成长。</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endParaRPr lang="zh-CN" altLang="en-US" sz="1800" b="0" kern="0" dirty="0">
              <a:solidFill>
                <a:schemeClr val="tx2"/>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DA8D666-2C11-45FA-8A44-E662BFC111EF}"/>
              </a:ext>
            </a:extLst>
          </p:cNvPr>
          <p:cNvPicPr>
            <a:picLocks noChangeAspect="1"/>
          </p:cNvPicPr>
          <p:nvPr/>
        </p:nvPicPr>
        <p:blipFill rotWithShape="1">
          <a:blip r:embed="rId3"/>
          <a:srcRect l="29659" t="22509" r="28027" b="29382"/>
          <a:stretch/>
        </p:blipFill>
        <p:spPr>
          <a:xfrm>
            <a:off x="395536" y="4170839"/>
            <a:ext cx="1180832" cy="1324485"/>
          </a:xfrm>
          <a:prstGeom prst="rect">
            <a:avLst/>
          </a:prstGeom>
        </p:spPr>
      </p:pic>
    </p:spTree>
    <p:extLst>
      <p:ext uri="{BB962C8B-B14F-4D97-AF65-F5344CB8AC3E}">
        <p14:creationId xmlns:p14="http://schemas.microsoft.com/office/powerpoint/2010/main" val="388824709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4.4 </a:t>
            </a:r>
            <a:r>
              <a:rPr lang="zh-CN" altLang="en-US" sz="2800" b="0" dirty="0">
                <a:latin typeface="微软雅黑" panose="020B0503020204020204" pitchFamily="34" charset="-122"/>
                <a:ea typeface="微软雅黑" panose="020B0503020204020204" pitchFamily="34" charset="-122"/>
              </a:rPr>
              <a:t>卡萨的研究：机会成本对新企业绩效的影响</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611560" y="1371440"/>
            <a:ext cx="612068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加文</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卡萨</a:t>
            </a:r>
            <a:r>
              <a:rPr lang="zh-CN" altLang="en-US" sz="2000" b="0" kern="0" dirty="0">
                <a:solidFill>
                  <a:schemeClr val="tx2"/>
                </a:solidFill>
                <a:latin typeface="Times New Roman" panose="02020603050405020304" pitchFamily="18" charset="0"/>
                <a:cs typeface="Times New Roman" panose="02020603050405020304" pitchFamily="18" charset="0"/>
              </a:rPr>
              <a:t>于</a:t>
            </a:r>
            <a:r>
              <a:rPr lang="en-US" altLang="zh-CN" sz="2000" b="0" kern="0" dirty="0">
                <a:solidFill>
                  <a:schemeClr val="tx2"/>
                </a:solidFill>
                <a:latin typeface="Times New Roman" panose="02020603050405020304" pitchFamily="18" charset="0"/>
                <a:cs typeface="Times New Roman" panose="02020603050405020304" pitchFamily="18" charset="0"/>
              </a:rPr>
              <a:t>2006</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创业者机会成本与预定的企业成长</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认为</a:t>
            </a:r>
            <a:r>
              <a:rPr lang="zh-CN" altLang="en-US" sz="2000" b="0" kern="0" dirty="0">
                <a:solidFill>
                  <a:srgbClr val="FF0000"/>
                </a:solidFill>
                <a:latin typeface="Times New Roman" panose="02020603050405020304" pitchFamily="18" charset="0"/>
                <a:cs typeface="Times New Roman" panose="02020603050405020304" pitchFamily="18" charset="0"/>
              </a:rPr>
              <a:t>创业者机会成本</a:t>
            </a:r>
            <a:r>
              <a:rPr lang="zh-CN" altLang="en-US" sz="2000" b="0" kern="0" dirty="0">
                <a:solidFill>
                  <a:schemeClr val="tx2"/>
                </a:solidFill>
                <a:latin typeface="Times New Roman" panose="02020603050405020304" pitchFamily="18" charset="0"/>
                <a:cs typeface="Times New Roman" panose="02020603050405020304" pitchFamily="18" charset="0"/>
              </a:rPr>
              <a:t>是预定创业活动规模的重要决定因素，并考察了创业者机会成本如何影响新企业未来目标规模。</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结果发现，拥有</a:t>
            </a:r>
            <a:r>
              <a:rPr lang="zh-CN" altLang="en-US" sz="2000" b="0" kern="0" dirty="0">
                <a:solidFill>
                  <a:srgbClr val="FF0000"/>
                </a:solidFill>
                <a:latin typeface="Times New Roman" panose="02020603050405020304" pitchFamily="18" charset="0"/>
                <a:cs typeface="Times New Roman" panose="02020603050405020304" pitchFamily="18" charset="0"/>
              </a:rPr>
              <a:t>较高当前家庭收入</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较多管理经验</a:t>
            </a:r>
            <a:r>
              <a:rPr lang="zh-CN" altLang="en-US" sz="2000" b="0" kern="0" dirty="0">
                <a:solidFill>
                  <a:schemeClr val="tx2"/>
                </a:solidFill>
                <a:latin typeface="Times New Roman" panose="02020603050405020304" pitchFamily="18" charset="0"/>
                <a:cs typeface="Times New Roman" panose="02020603050405020304" pitchFamily="18" charset="0"/>
              </a:rPr>
              <a:t>的创业者在未来</a:t>
            </a:r>
            <a:r>
              <a:rPr lang="en-US" altLang="zh-CN" sz="2000" b="0" kern="0" dirty="0">
                <a:solidFill>
                  <a:schemeClr val="tx2"/>
                </a:solidFill>
                <a:latin typeface="Times New Roman" panose="02020603050405020304" pitchFamily="18" charset="0"/>
                <a:cs typeface="Times New Roman" panose="02020603050405020304" pitchFamily="18" charset="0"/>
              </a:rPr>
              <a:t>5</a:t>
            </a:r>
            <a:r>
              <a:rPr lang="zh-CN" altLang="en-US" sz="2000" b="0" kern="0" dirty="0">
                <a:solidFill>
                  <a:schemeClr val="tx2"/>
                </a:solidFill>
                <a:latin typeface="Times New Roman" panose="02020603050405020304" pitchFamily="18" charset="0"/>
                <a:cs typeface="Times New Roman" panose="02020603050405020304" pitchFamily="18" charset="0"/>
              </a:rPr>
              <a:t>年内会拥有</a:t>
            </a:r>
            <a:r>
              <a:rPr lang="zh-CN" altLang="en-US" sz="2000" b="0" kern="0" dirty="0">
                <a:solidFill>
                  <a:srgbClr val="FF0000"/>
                </a:solidFill>
                <a:latin typeface="Times New Roman" panose="02020603050405020304" pitchFamily="18" charset="0"/>
                <a:cs typeface="Times New Roman" panose="02020603050405020304" pitchFamily="18" charset="0"/>
              </a:rPr>
              <a:t>较高水平</a:t>
            </a:r>
            <a:r>
              <a:rPr lang="zh-CN" altLang="en-US" sz="2000" b="0" kern="0" dirty="0">
                <a:solidFill>
                  <a:schemeClr val="tx2"/>
                </a:solidFill>
                <a:latin typeface="Times New Roman" panose="02020603050405020304" pitchFamily="18" charset="0"/>
                <a:cs typeface="Times New Roman" panose="02020603050405020304" pitchFamily="18" charset="0"/>
              </a:rPr>
              <a:t>的企业目标规模。</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有助于对“为什么一些创业者具有较高的成长意愿倾向，有意识地去建立大企业”这一问题的理解；</a:t>
            </a: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也为考察“为什么一些企业能够成长壮大而其他的却不能”提供了有价值的洞察力。</a:t>
            </a:r>
          </a:p>
        </p:txBody>
      </p:sp>
      <p:pic>
        <p:nvPicPr>
          <p:cNvPr id="7170" name="Picture 2">
            <a:extLst>
              <a:ext uri="{FF2B5EF4-FFF2-40B4-BE49-F238E27FC236}">
                <a16:creationId xmlns:a16="http://schemas.microsoft.com/office/drawing/2014/main" id="{0F274C8E-F0BF-4805-A1EB-5469A0D7A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24" t="5655" r="6153" b="4598"/>
          <a:stretch/>
        </p:blipFill>
        <p:spPr bwMode="auto">
          <a:xfrm>
            <a:off x="6948264" y="1916832"/>
            <a:ext cx="2122909" cy="347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032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1979712" y="1268760"/>
            <a:ext cx="6372708"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机会成本是进行下一个选择的以前的收益。不同的人力资本禀赋会导致每个个体具有不同的机会成本。</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在实际生活中，个人会选择一个能够使当前经济价值和整个人生精神利益最大化的职业或工作。因此，是否从事特定的创业机会或活动，必须针对可供选择的行动过程进行权衡。</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拥有相对较高水平人力资本的个人往往会有较好的可选择方案，其机会成本也往往较高。其可选择性补偿越大，越是期望较多的创业回报。</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所以，面临高机会成本的个人可能会去追求较大回报的创业活动，以弥补他们的机会成本，从而会积极地把企业规模做大。</a:t>
            </a:r>
            <a:endParaRPr lang="zh-CN" altLang="en-US" sz="1800" b="0" kern="0" dirty="0">
              <a:solidFill>
                <a:schemeClr val="tx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38643B2-332D-46BF-901F-25366B9FF9CE}"/>
              </a:ext>
            </a:extLst>
          </p:cNvPr>
          <p:cNvPicPr>
            <a:picLocks noChangeAspect="1"/>
          </p:cNvPicPr>
          <p:nvPr/>
        </p:nvPicPr>
        <p:blipFill>
          <a:blip r:embed="rId3"/>
          <a:stretch>
            <a:fillRect/>
          </a:stretch>
        </p:blipFill>
        <p:spPr>
          <a:xfrm>
            <a:off x="110160" y="2290564"/>
            <a:ext cx="1869552" cy="2852936"/>
          </a:xfrm>
          <a:prstGeom prst="rect">
            <a:avLst/>
          </a:prstGeom>
        </p:spPr>
      </p:pic>
    </p:spTree>
    <p:extLst>
      <p:ext uri="{BB962C8B-B14F-4D97-AF65-F5344CB8AC3E}">
        <p14:creationId xmlns:p14="http://schemas.microsoft.com/office/powerpoint/2010/main" val="24155785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611560" y="1232756"/>
            <a:ext cx="597666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主要假设：</a:t>
            </a:r>
            <a:r>
              <a:rPr lang="zh-CN" altLang="en-US" sz="2000" kern="0" dirty="0">
                <a:solidFill>
                  <a:schemeClr val="tx2"/>
                </a:solidFill>
                <a:latin typeface="+mn-ea"/>
              </a:rPr>
              <a:t>创业者机会成本与预定创业活动规模呈正相关关系</a:t>
            </a:r>
            <a:r>
              <a:rPr lang="zh-CN" altLang="en-US" sz="2000" b="0" kern="0" dirty="0">
                <a:solidFill>
                  <a:schemeClr val="tx2"/>
                </a:solidFill>
                <a:latin typeface="+mn-ea"/>
              </a:rPr>
              <a:t>。</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把</a:t>
            </a:r>
            <a:r>
              <a:rPr lang="zh-CN" altLang="en-US" sz="2000" b="0" kern="0" dirty="0">
                <a:solidFill>
                  <a:schemeClr val="tx2"/>
                </a:solidFill>
                <a:highlight>
                  <a:srgbClr val="FFFF00"/>
                </a:highlight>
                <a:latin typeface="+mn-ea"/>
              </a:rPr>
              <a:t>创业者家庭收入</a:t>
            </a:r>
            <a:r>
              <a:rPr lang="zh-CN" altLang="en-US" sz="2000" b="0" kern="0" dirty="0">
                <a:solidFill>
                  <a:schemeClr val="tx2"/>
                </a:solidFill>
                <a:latin typeface="+mn-ea"/>
              </a:rPr>
              <a:t>作为</a:t>
            </a:r>
            <a:r>
              <a:rPr lang="zh-CN" altLang="en-US" sz="2000" b="0" kern="0" dirty="0">
                <a:solidFill>
                  <a:schemeClr val="tx2"/>
                </a:solidFill>
                <a:highlight>
                  <a:srgbClr val="FFFF00"/>
                </a:highlight>
                <a:latin typeface="+mn-ea"/>
              </a:rPr>
              <a:t>机会成本</a:t>
            </a:r>
            <a:r>
              <a:rPr lang="zh-CN" altLang="en-US" sz="2000" b="0" kern="0" dirty="0">
                <a:solidFill>
                  <a:schemeClr val="tx2"/>
                </a:solidFill>
                <a:latin typeface="+mn-ea"/>
              </a:rPr>
              <a:t>的代理变量；</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其他因变量还包括</a:t>
            </a:r>
            <a:r>
              <a:rPr lang="zh-CN" altLang="en-US" sz="2000" b="0" kern="0" dirty="0">
                <a:solidFill>
                  <a:schemeClr val="tx2"/>
                </a:solidFill>
                <a:highlight>
                  <a:srgbClr val="00FF00"/>
                </a:highlight>
                <a:latin typeface="+mn-ea"/>
              </a:rPr>
              <a:t>人力资本</a:t>
            </a:r>
            <a:r>
              <a:rPr lang="zh-CN" altLang="en-US" sz="2000" b="0" kern="0" dirty="0">
                <a:solidFill>
                  <a:schemeClr val="tx2"/>
                </a:solidFill>
                <a:latin typeface="+mn-ea"/>
              </a:rPr>
              <a:t>，并以</a:t>
            </a:r>
            <a:r>
              <a:rPr lang="zh-CN" altLang="en-US" sz="2000" b="0" kern="0" dirty="0">
                <a:solidFill>
                  <a:schemeClr val="tx2"/>
                </a:solidFill>
                <a:highlight>
                  <a:srgbClr val="00FF00"/>
                </a:highlight>
                <a:latin typeface="+mn-ea"/>
              </a:rPr>
              <a:t>管理经验</a:t>
            </a:r>
            <a:r>
              <a:rPr lang="zh-CN" altLang="en-US" sz="2000" b="0" kern="0" dirty="0">
                <a:solidFill>
                  <a:schemeClr val="tx2"/>
                </a:solidFill>
                <a:latin typeface="+mn-ea"/>
              </a:rPr>
              <a:t>、</a:t>
            </a:r>
            <a:r>
              <a:rPr lang="zh-CN" altLang="en-US" sz="2000" b="0" kern="0" dirty="0">
                <a:solidFill>
                  <a:schemeClr val="tx2"/>
                </a:solidFill>
                <a:highlight>
                  <a:srgbClr val="00FF00"/>
                </a:highlight>
                <a:latin typeface="+mn-ea"/>
              </a:rPr>
              <a:t>教育程度</a:t>
            </a:r>
            <a:r>
              <a:rPr lang="zh-CN" altLang="en-US" sz="2000" b="0" kern="0" dirty="0">
                <a:solidFill>
                  <a:schemeClr val="tx2"/>
                </a:solidFill>
                <a:latin typeface="+mn-ea"/>
              </a:rPr>
              <a:t>、</a:t>
            </a:r>
            <a:r>
              <a:rPr lang="zh-CN" altLang="en-US" sz="2000" b="0" kern="0" dirty="0">
                <a:solidFill>
                  <a:schemeClr val="tx2"/>
                </a:solidFill>
                <a:highlight>
                  <a:srgbClr val="00FF00"/>
                </a:highlight>
                <a:latin typeface="+mn-ea"/>
              </a:rPr>
              <a:t>年龄</a:t>
            </a:r>
            <a:r>
              <a:rPr lang="zh-CN" altLang="en-US" sz="2000" b="0" kern="0" dirty="0">
                <a:solidFill>
                  <a:schemeClr val="tx2"/>
                </a:solidFill>
                <a:latin typeface="+mn-ea"/>
              </a:rPr>
              <a:t>等作为其代理变量；</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把</a:t>
            </a:r>
            <a:r>
              <a:rPr lang="zh-CN" altLang="en-US" sz="2000" b="0" kern="0" dirty="0">
                <a:solidFill>
                  <a:schemeClr val="tx2"/>
                </a:solidFill>
                <a:highlight>
                  <a:srgbClr val="00FFFF"/>
                </a:highlight>
                <a:latin typeface="+mn-ea"/>
              </a:rPr>
              <a:t>预定的未来企业销售收入</a:t>
            </a:r>
            <a:r>
              <a:rPr lang="zh-CN" altLang="en-US" sz="2000" b="0" kern="0" dirty="0">
                <a:solidFill>
                  <a:schemeClr val="tx2"/>
                </a:solidFill>
                <a:latin typeface="+mn-ea"/>
              </a:rPr>
              <a:t>作为</a:t>
            </a:r>
            <a:r>
              <a:rPr lang="zh-CN" altLang="en-US" sz="2000" b="0" kern="0" dirty="0">
                <a:solidFill>
                  <a:schemeClr val="tx2"/>
                </a:solidFill>
                <a:highlight>
                  <a:srgbClr val="00FFFF"/>
                </a:highlight>
                <a:latin typeface="+mn-ea"/>
              </a:rPr>
              <a:t>新企业规模成长意图</a:t>
            </a:r>
            <a:r>
              <a:rPr lang="zh-CN" altLang="en-US" sz="2000" b="0" kern="0" dirty="0">
                <a:solidFill>
                  <a:schemeClr val="tx2"/>
                </a:solidFill>
                <a:latin typeface="+mn-ea"/>
              </a:rPr>
              <a:t>的代理变量。</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通过对正在创建新企业的过程中潜在创业者的调查，实证检验了新企业未来目标规模是如何受创业者当前家庭收入、教育和管理经验影响的。</a:t>
            </a:r>
            <a:endParaRPr lang="zh-CN" altLang="en-US" sz="1800" b="0" kern="0" dirty="0">
              <a:solidFill>
                <a:schemeClr val="tx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3F3DDE2-8584-4046-856C-4C9CF0F4E393}"/>
              </a:ext>
            </a:extLst>
          </p:cNvPr>
          <p:cNvPicPr>
            <a:picLocks noChangeAspect="1"/>
          </p:cNvPicPr>
          <p:nvPr/>
        </p:nvPicPr>
        <p:blipFill>
          <a:blip r:embed="rId3"/>
          <a:stretch>
            <a:fillRect/>
          </a:stretch>
        </p:blipFill>
        <p:spPr>
          <a:xfrm>
            <a:off x="6869763" y="3464168"/>
            <a:ext cx="2263397" cy="2765871"/>
          </a:xfrm>
          <a:prstGeom prst="rect">
            <a:avLst/>
          </a:prstGeom>
        </p:spPr>
      </p:pic>
    </p:spTree>
    <p:extLst>
      <p:ext uri="{BB962C8B-B14F-4D97-AF65-F5344CB8AC3E}">
        <p14:creationId xmlns:p14="http://schemas.microsoft.com/office/powerpoint/2010/main" val="2957030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611560" y="607476"/>
            <a:ext cx="7827312"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结果表明：</a:t>
            </a:r>
            <a:endParaRPr lang="en-US" altLang="zh-CN" sz="2000" b="0" kern="0" dirty="0">
              <a:solidFill>
                <a:schemeClr val="tx2"/>
              </a:solidFill>
              <a:latin typeface="+mn-ea"/>
            </a:endParaRPr>
          </a:p>
          <a:p>
            <a:pPr algn="just">
              <a:lnSpc>
                <a:spcPts val="2800"/>
              </a:lnSpc>
              <a:spcBef>
                <a:spcPts val="600"/>
              </a:spcBef>
              <a:spcAft>
                <a:spcPts val="0"/>
              </a:spcAft>
              <a:buFont typeface="Wingdings" panose="05000000000000000000" pitchFamily="2" charset="2"/>
              <a:buChar char="ü"/>
              <a:defRPr/>
            </a:pPr>
            <a:r>
              <a:rPr lang="zh-CN" altLang="en-US" sz="2000" b="0" kern="0" dirty="0">
                <a:solidFill>
                  <a:schemeClr val="tx2"/>
                </a:solidFill>
                <a:latin typeface="+mn-ea"/>
              </a:rPr>
              <a:t>拥有</a:t>
            </a:r>
            <a:r>
              <a:rPr lang="zh-CN" altLang="en-US" sz="2000" kern="0" dirty="0">
                <a:solidFill>
                  <a:srgbClr val="FF0000"/>
                </a:solidFill>
                <a:latin typeface="+mn-ea"/>
              </a:rPr>
              <a:t>高机会成本</a:t>
            </a:r>
            <a:r>
              <a:rPr lang="zh-CN" altLang="en-US" sz="2000" b="0" kern="0" dirty="0">
                <a:solidFill>
                  <a:schemeClr val="tx2"/>
                </a:solidFill>
                <a:latin typeface="+mn-ea"/>
              </a:rPr>
              <a:t>（如较高的当前家庭收入和管理经验）的创业者倾向于拥有</a:t>
            </a:r>
            <a:r>
              <a:rPr lang="zh-CN" altLang="en-US" sz="2000" kern="0" dirty="0">
                <a:solidFill>
                  <a:srgbClr val="FF0000"/>
                </a:solidFill>
                <a:latin typeface="+mn-ea"/>
              </a:rPr>
              <a:t>未来销售收入较高</a:t>
            </a:r>
            <a:r>
              <a:rPr lang="zh-CN" altLang="en-US" sz="2000" b="0" kern="0" dirty="0">
                <a:solidFill>
                  <a:schemeClr val="tx2"/>
                </a:solidFill>
                <a:latin typeface="+mn-ea"/>
              </a:rPr>
              <a:t>的企业。</a:t>
            </a:r>
            <a:endParaRPr lang="en-US" altLang="zh-CN" sz="2000" b="0" kern="0" dirty="0">
              <a:solidFill>
                <a:schemeClr val="tx2"/>
              </a:solidFill>
              <a:latin typeface="+mn-ea"/>
            </a:endParaRPr>
          </a:p>
          <a:p>
            <a:pPr algn="just">
              <a:lnSpc>
                <a:spcPts val="2800"/>
              </a:lnSpc>
              <a:spcBef>
                <a:spcPts val="600"/>
              </a:spcBef>
              <a:spcAft>
                <a:spcPts val="0"/>
              </a:spcAft>
              <a:buFont typeface="Wingdings" panose="05000000000000000000" pitchFamily="2" charset="2"/>
              <a:buChar char="ü"/>
              <a:defRPr/>
            </a:pPr>
            <a:r>
              <a:rPr lang="zh-CN" altLang="en-US" sz="2000" b="0" kern="0" dirty="0">
                <a:solidFill>
                  <a:schemeClr val="tx2"/>
                </a:solidFill>
                <a:latin typeface="+mn-ea"/>
              </a:rPr>
              <a:t>除了</a:t>
            </a:r>
            <a:r>
              <a:rPr lang="zh-CN" altLang="en-US" sz="2000" b="0" kern="0" dirty="0">
                <a:solidFill>
                  <a:srgbClr val="FF0000"/>
                </a:solidFill>
                <a:latin typeface="+mn-ea"/>
              </a:rPr>
              <a:t>管理经验</a:t>
            </a:r>
            <a:r>
              <a:rPr lang="zh-CN" altLang="en-US" sz="2000" b="0" kern="0" dirty="0">
                <a:solidFill>
                  <a:schemeClr val="tx2"/>
                </a:solidFill>
                <a:latin typeface="+mn-ea"/>
              </a:rPr>
              <a:t>，其他人力资本的代理变量与创业活动规模没有重要联系。</a:t>
            </a:r>
            <a:endParaRPr lang="en-US" altLang="zh-CN" sz="2000" b="0" kern="0" dirty="0">
              <a:solidFill>
                <a:schemeClr val="tx2"/>
              </a:solidFill>
              <a:latin typeface="+mn-ea"/>
            </a:endParaRPr>
          </a:p>
          <a:p>
            <a:pPr algn="just">
              <a:lnSpc>
                <a:spcPts val="2800"/>
              </a:lnSpc>
              <a:spcBef>
                <a:spcPts val="600"/>
              </a:spcBef>
              <a:spcAft>
                <a:spcPts val="0"/>
              </a:spcAft>
              <a:buFont typeface="Wingdings" panose="05000000000000000000" pitchFamily="2" charset="2"/>
              <a:buChar char="ü"/>
              <a:defRPr/>
            </a:pPr>
            <a:r>
              <a:rPr lang="zh-CN" altLang="en-US" sz="2000" b="0" kern="0" dirty="0">
                <a:solidFill>
                  <a:schemeClr val="tx2"/>
                </a:solidFill>
                <a:latin typeface="+mn-ea"/>
              </a:rPr>
              <a:t>作为机会成本的代理变量，</a:t>
            </a:r>
            <a:r>
              <a:rPr lang="zh-CN" altLang="en-US" sz="2000" b="0" kern="0" dirty="0">
                <a:solidFill>
                  <a:srgbClr val="FF0000"/>
                </a:solidFill>
                <a:latin typeface="+mn-ea"/>
              </a:rPr>
              <a:t>家庭收入</a:t>
            </a:r>
            <a:r>
              <a:rPr lang="zh-CN" altLang="en-US" sz="2000" b="0" kern="0" dirty="0">
                <a:solidFill>
                  <a:schemeClr val="tx2"/>
                </a:solidFill>
                <a:latin typeface="+mn-ea"/>
              </a:rPr>
              <a:t>对创业活动规模的作用更突出。当在考察新企业雇用规模而不是销售规模时，通过家庭收入来预测创业活动规模没有显著性。</a:t>
            </a:r>
            <a:endParaRPr lang="en-US" altLang="zh-CN" sz="2000" b="0" kern="0" dirty="0">
              <a:solidFill>
                <a:schemeClr val="tx2"/>
              </a:solidFill>
              <a:latin typeface="+mn-ea"/>
            </a:endParaRPr>
          </a:p>
          <a:p>
            <a:pPr algn="just">
              <a:lnSpc>
                <a:spcPts val="2800"/>
              </a:lnSpc>
              <a:spcBef>
                <a:spcPts val="600"/>
              </a:spcBef>
              <a:spcAft>
                <a:spcPts val="0"/>
              </a:spcAft>
              <a:buFont typeface="Wingdings" panose="05000000000000000000" pitchFamily="2" charset="2"/>
              <a:buChar char="ü"/>
              <a:defRPr/>
            </a:pPr>
            <a:r>
              <a:rPr lang="zh-CN" altLang="en-US" sz="2000" b="0" kern="0" dirty="0">
                <a:solidFill>
                  <a:schemeClr val="tx2"/>
                </a:solidFill>
                <a:latin typeface="+mn-ea"/>
              </a:rPr>
              <a:t>在预测未来企业规模方面，家庭财富的解释能力没有显著性。</a:t>
            </a:r>
            <a:endParaRPr lang="en-US" altLang="zh-CN" sz="2000" b="0" kern="0" dirty="0">
              <a:solidFill>
                <a:schemeClr val="tx2"/>
              </a:solidFill>
              <a:latin typeface="+mn-ea"/>
            </a:endParaRPr>
          </a:p>
          <a:p>
            <a:pPr algn="just">
              <a:lnSpc>
                <a:spcPts val="2800"/>
              </a:lnSpc>
              <a:spcBef>
                <a:spcPts val="600"/>
              </a:spcBef>
              <a:spcAft>
                <a:spcPts val="0"/>
              </a:spcAft>
              <a:buFont typeface="Arial" panose="020B0604020202020204" pitchFamily="34" charset="0"/>
              <a:buChar char="•"/>
              <a:defRPr/>
            </a:pPr>
            <a:r>
              <a:rPr lang="zh-CN" altLang="en-US" sz="2000" b="0" kern="0" dirty="0">
                <a:solidFill>
                  <a:schemeClr val="tx2"/>
                </a:solidFill>
                <a:latin typeface="+mn-ea"/>
              </a:rPr>
              <a:t>这表明排除家庭收入之外，家庭财富不是创业规模的显著解释指标，说明创业者的机会成本而不是创业者的财务资本在驱动着预定的创业活动规模。</a:t>
            </a:r>
          </a:p>
        </p:txBody>
      </p:sp>
      <p:pic>
        <p:nvPicPr>
          <p:cNvPr id="3" name="图片 2">
            <a:extLst>
              <a:ext uri="{FF2B5EF4-FFF2-40B4-BE49-F238E27FC236}">
                <a16:creationId xmlns:a16="http://schemas.microsoft.com/office/drawing/2014/main" id="{64EAF372-2C36-478B-A6C1-5B0204A73297}"/>
              </a:ext>
            </a:extLst>
          </p:cNvPr>
          <p:cNvPicPr>
            <a:picLocks noChangeAspect="1"/>
          </p:cNvPicPr>
          <p:nvPr/>
        </p:nvPicPr>
        <p:blipFill rotWithShape="1">
          <a:blip r:embed="rId3"/>
          <a:srcRect t="-3290" b="80240"/>
          <a:stretch/>
        </p:blipFill>
        <p:spPr>
          <a:xfrm>
            <a:off x="5149618" y="0"/>
            <a:ext cx="3526838" cy="1007816"/>
          </a:xfrm>
          <a:prstGeom prst="rect">
            <a:avLst/>
          </a:prstGeom>
        </p:spPr>
      </p:pic>
      <p:pic>
        <p:nvPicPr>
          <p:cNvPr id="10" name="图片 9">
            <a:extLst>
              <a:ext uri="{FF2B5EF4-FFF2-40B4-BE49-F238E27FC236}">
                <a16:creationId xmlns:a16="http://schemas.microsoft.com/office/drawing/2014/main" id="{63D4DAF5-E071-41C4-9841-7CDBE689DBFF}"/>
              </a:ext>
            </a:extLst>
          </p:cNvPr>
          <p:cNvPicPr>
            <a:picLocks noChangeAspect="1"/>
          </p:cNvPicPr>
          <p:nvPr/>
        </p:nvPicPr>
        <p:blipFill rotWithShape="1">
          <a:blip r:embed="rId4"/>
          <a:srcRect l="4640" b="77294"/>
          <a:stretch/>
        </p:blipFill>
        <p:spPr>
          <a:xfrm>
            <a:off x="3753366" y="5242708"/>
            <a:ext cx="4541490" cy="1007816"/>
          </a:xfrm>
          <a:prstGeom prst="rect">
            <a:avLst/>
          </a:prstGeom>
        </p:spPr>
      </p:pic>
    </p:spTree>
    <p:extLst>
      <p:ext uri="{BB962C8B-B14F-4D97-AF65-F5344CB8AC3E}">
        <p14:creationId xmlns:p14="http://schemas.microsoft.com/office/powerpoint/2010/main" val="17246839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E942779-CF8A-4C5C-8CDE-DAE76735858B}"/>
              </a:ext>
            </a:extLst>
          </p:cNvPr>
          <p:cNvSpPr>
            <a:spLocks noGrp="1" noChangeArrowheads="1"/>
          </p:cNvSpPr>
          <p:nvPr>
            <p:ph type="ctrTitle"/>
          </p:nvPr>
        </p:nvSpPr>
        <p:spPr>
          <a:xfrm>
            <a:off x="2627313" y="2133600"/>
            <a:ext cx="6516687" cy="1470025"/>
          </a:xfrm>
        </p:spPr>
        <p:txBody>
          <a:bodyPr/>
          <a:lstStyle/>
          <a:p>
            <a:pPr eaLnBrk="1" hangingPunct="1"/>
            <a:r>
              <a:rPr lang="zh-CN" altLang="en-US" sz="4800" dirty="0">
                <a:latin typeface="楷体" panose="02010609060101010101" pitchFamily="49" charset="-122"/>
                <a:ea typeface="楷体" panose="02010609060101010101" pitchFamily="49" charset="-122"/>
              </a:rPr>
              <a:t>谢 谢！</a:t>
            </a:r>
          </a:p>
        </p:txBody>
      </p:sp>
      <p:sp>
        <p:nvSpPr>
          <p:cNvPr id="58371" name="页脚占位符 4">
            <a:extLst>
              <a:ext uri="{FF2B5EF4-FFF2-40B4-BE49-F238E27FC236}">
                <a16:creationId xmlns:a16="http://schemas.microsoft.com/office/drawing/2014/main" id="{000B7664-7618-4213-B8DD-554207015876}"/>
              </a:ext>
            </a:extLst>
          </p:cNvPr>
          <p:cNvSpPr>
            <a:spLocks noGrp="1"/>
          </p:cNvSpPr>
          <p:nvPr>
            <p:ph type="ftr" sz="quarter" idx="11"/>
          </p:nvPr>
        </p:nvSpPr>
        <p:spPr>
          <a:xfrm>
            <a:off x="3865612" y="6237312"/>
            <a:ext cx="4040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extLst>
      <p:ext uri="{BB962C8B-B14F-4D97-AF65-F5344CB8AC3E}">
        <p14:creationId xmlns:p14="http://schemas.microsoft.com/office/powerpoint/2010/main" val="50572523"/>
      </p:ext>
    </p:extLst>
  </p:cSld>
  <p:clrMapOvr>
    <a:masterClrMapping/>
  </p:clrMapOvr>
  <p:transition>
    <p:fade/>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14608</TotalTime>
  <Words>14594</Words>
  <Application>Microsoft Office PowerPoint</Application>
  <PresentationFormat>全屏显示(4:3)</PresentationFormat>
  <Paragraphs>854</Paragraphs>
  <Slides>96</Slides>
  <Notes>22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96</vt:i4>
      </vt:variant>
    </vt:vector>
  </HeadingPairs>
  <TitlesOfParts>
    <vt:vector size="106" baseType="lpstr">
      <vt:lpstr>黑体</vt:lpstr>
      <vt:lpstr>楷体</vt:lpstr>
      <vt:lpstr>楷体_GB2312</vt:lpstr>
      <vt:lpstr>宋体</vt:lpstr>
      <vt:lpstr>微软雅黑</vt:lpstr>
      <vt:lpstr>Arial</vt:lpstr>
      <vt:lpstr>Times New Roman</vt:lpstr>
      <vt:lpstr>Wingdings</vt:lpstr>
      <vt:lpstr>1_自定义设计方案</vt:lpstr>
      <vt:lpstr>Image</vt:lpstr>
      <vt:lpstr>PowerPoint 演示文稿</vt:lpstr>
      <vt:lpstr>PowerPoint 演示文稿</vt:lpstr>
      <vt:lpstr>如何让天下没有不赚钱的买卖？</vt:lpstr>
      <vt:lpstr>如何做在环境中游刃有余、策马奔腾的组织？</vt:lpstr>
      <vt:lpstr>如何成就商业活动中的魅力型领导力？</vt:lpstr>
      <vt:lpstr>如何在社会缝隙中识别商业机会和模式？</vt:lpstr>
      <vt:lpstr>如何安排和制定一次行动的执行方案？</vt:lpstr>
      <vt:lpstr>如何在前进道路上保持方向感？</vt:lpstr>
      <vt:lpstr>如何在创业初期给予自己安全感？</vt:lpstr>
      <vt:lpstr>如何养成大老板的胸怀和格局？</vt:lpstr>
      <vt:lpstr>如何带领一支富有创新活力的团队？</vt:lpstr>
      <vt:lpstr>如何应对意外事件和未预料到的紧急事件？</vt:lpstr>
      <vt:lpstr>如何在组织内部制定规则、定规矩？</vt:lpstr>
      <vt:lpstr>如何抢救一个危机中的新企业？</vt:lpstr>
      <vt:lpstr>如何与人相交、如何拓展人脉、如何经营有效人际关系？</vt:lpstr>
      <vt:lpstr>如何避免使他人为难？</vt:lpstr>
      <vt:lpstr>如何在下属的职位上辅佐决策以获得晋升？</vt:lpstr>
      <vt:lpstr>如何看透事物本质、看穿人而不说穿？</vt:lpstr>
      <vt:lpstr>如何做将才、如何做帅才？</vt:lpstr>
      <vt:lpstr>如何培养科学决策能力？</vt:lpstr>
      <vt:lpstr>如何培养员工的政治能力？</vt:lpstr>
      <vt:lpstr>如何提高调查研究能力？</vt:lpstr>
      <vt:lpstr>如何开展基层群众工作？</vt:lpstr>
      <vt:lpstr>如何养成应急处突能力？</vt:lpstr>
      <vt:lpstr>如何提高改革攻坚能力？</vt:lpstr>
      <vt:lpstr>新企业绩效前因变量的文献综述：基本结论</vt:lpstr>
      <vt:lpstr>新企业绩效前因变量的文献综述：基本结论</vt:lpstr>
      <vt:lpstr>成熟企业绩效的前因变量的文献综述：基本构面</vt:lpstr>
      <vt:lpstr>PowerPoint 演示文稿</vt:lpstr>
      <vt:lpstr>PowerPoint 演示文稿</vt:lpstr>
      <vt:lpstr>PowerPoint 演示文稿</vt:lpstr>
      <vt:lpstr>PowerPoint 演示文稿</vt:lpstr>
      <vt:lpstr>PowerPoint 演示文稿</vt:lpstr>
      <vt:lpstr>主要内容</vt:lpstr>
      <vt:lpstr>一、战略结构学派下的行为与绩效</vt:lpstr>
      <vt:lpstr>PowerPoint 演示文稿</vt:lpstr>
      <vt:lpstr>PowerPoint 演示文稿</vt:lpstr>
      <vt:lpstr>1.1 威廉·桑伯格和查理·霍夫的研究</vt:lpstr>
      <vt:lpstr>PowerPoint 演示文稿</vt:lpstr>
      <vt:lpstr>PowerPoint 演示文稿</vt:lpstr>
      <vt:lpstr>PowerPoint 演示文稿</vt:lpstr>
      <vt:lpstr>1.2 伊莱恩·罗马尼利的研究</vt:lpstr>
      <vt:lpstr>PowerPoint 演示文稿</vt:lpstr>
      <vt:lpstr>PowerPoint 演示文稿</vt:lpstr>
      <vt:lpstr>PowerPoint 演示文稿</vt:lpstr>
      <vt:lpstr>1.3 杰弗里·科文和丹尼斯·斯莱文的研究</vt:lpstr>
      <vt:lpstr>PowerPoint 演示文稿</vt:lpstr>
      <vt:lpstr>1.4 结构范式下的研究成果评述</vt:lpstr>
      <vt:lpstr>PowerPoint 演示文稿</vt:lpstr>
      <vt:lpstr>主要内容</vt:lpstr>
      <vt:lpstr>二、资源理论视角下的行为与绩效</vt:lpstr>
      <vt:lpstr>PowerPoint 演示文稿</vt:lpstr>
      <vt:lpstr>PowerPoint 演示文稿</vt:lpstr>
      <vt:lpstr>PowerPoint 演示文稿</vt:lpstr>
      <vt:lpstr>PowerPoint 演示文稿</vt:lpstr>
      <vt:lpstr>2.1 雪伦·阿尔瓦兹和洛厄尔·布森尼兹的研究</vt:lpstr>
      <vt:lpstr>PowerPoint 演示文稿</vt:lpstr>
      <vt:lpstr>PowerPoint 演示文稿</vt:lpstr>
      <vt:lpstr>2.2 坎迪达·布鲁什等人的研究：关注资源获取过程</vt:lpstr>
      <vt:lpstr>PowerPoint 演示文稿</vt:lpstr>
      <vt:lpstr>PowerPoint 演示文稿</vt:lpstr>
      <vt:lpstr>2.3 资源范式下研究成果的评述</vt:lpstr>
      <vt:lpstr>PowerPoint 演示文稿</vt:lpstr>
      <vt:lpstr>主要内容</vt:lpstr>
      <vt:lpstr>三、初始条件视角下的技术创业绩效</vt:lpstr>
      <vt:lpstr>3.1 技术创业的兴起与独特性</vt:lpstr>
      <vt:lpstr>PowerPoint 演示文稿</vt:lpstr>
      <vt:lpstr>PowerPoint 演示文稿</vt:lpstr>
      <vt:lpstr>PowerPoint 演示文稿</vt:lpstr>
      <vt:lpstr>3.2 技术创业企业的生存与成长                          ——基于初始条件视角下的经典文献研究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初始条件视角下的新技术企业生存与成长研究评述</vt:lpstr>
      <vt:lpstr>PowerPoint 演示文稿</vt:lpstr>
      <vt:lpstr>主要内容</vt:lpstr>
      <vt:lpstr>四、新企业绩效来源</vt:lpstr>
      <vt:lpstr>4.1 以前对新企业绩效来源的全面探索</vt:lpstr>
      <vt:lpstr>PowerPoint 演示文稿</vt:lpstr>
      <vt:lpstr>4.1 德尔玛和谢恩的研究：合法化行为与新企业存活</vt:lpstr>
      <vt:lpstr>PowerPoint 演示文稿</vt:lpstr>
      <vt:lpstr>PowerPoint 演示文稿</vt:lpstr>
      <vt:lpstr>4.3 巴林杰等的研究：成长愿望对新企业绩效的影响</vt:lpstr>
      <vt:lpstr>PowerPoint 演示文稿</vt:lpstr>
      <vt:lpstr>PowerPoint 演示文稿</vt:lpstr>
      <vt:lpstr>4.4 卡萨的研究：机会成本对新企业绩效的影响</vt:lpstr>
      <vt:lpstr>PowerPoint 演示文稿</vt:lpstr>
      <vt:lpstr>PowerPoint 演示文稿</vt:lpstr>
      <vt:lpstr>PowerPoint 演示文稿</vt:lpstr>
      <vt:lpstr>谢 谢！</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MIN LI</dc:creator>
  <cp:lastModifiedBy>B315</cp:lastModifiedBy>
  <cp:revision>1119</cp:revision>
  <dcterms:created xsi:type="dcterms:W3CDTF">2007-03-26T15:04:37Z</dcterms:created>
  <dcterms:modified xsi:type="dcterms:W3CDTF">2020-11-30T10:32:27Z</dcterms:modified>
</cp:coreProperties>
</file>